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56" r:id="rId2"/>
    <p:sldId id="296" r:id="rId3"/>
    <p:sldId id="258" r:id="rId4"/>
    <p:sldId id="295" r:id="rId5"/>
    <p:sldId id="259" r:id="rId6"/>
    <p:sldId id="260" r:id="rId7"/>
    <p:sldId id="319" r:id="rId8"/>
    <p:sldId id="287" r:id="rId9"/>
    <p:sldId id="327" r:id="rId10"/>
    <p:sldId id="321" r:id="rId11"/>
    <p:sldId id="315" r:id="rId12"/>
    <p:sldId id="278" r:id="rId13"/>
    <p:sldId id="279" r:id="rId14"/>
    <p:sldId id="311" r:id="rId15"/>
    <p:sldId id="303" r:id="rId16"/>
    <p:sldId id="274" r:id="rId17"/>
    <p:sldId id="329" r:id="rId18"/>
    <p:sldId id="317" r:id="rId19"/>
    <p:sldId id="302" r:id="rId20"/>
    <p:sldId id="322" r:id="rId21"/>
    <p:sldId id="323" r:id="rId22"/>
    <p:sldId id="277" r:id="rId23"/>
    <p:sldId id="326" r:id="rId24"/>
    <p:sldId id="304" r:id="rId25"/>
    <p:sldId id="332" r:id="rId26"/>
    <p:sldId id="299" r:id="rId27"/>
    <p:sldId id="288" r:id="rId28"/>
    <p:sldId id="305" r:id="rId29"/>
    <p:sldId id="283" r:id="rId30"/>
    <p:sldId id="270" r:id="rId31"/>
    <p:sldId id="309" r:id="rId32"/>
    <p:sldId id="310" r:id="rId33"/>
    <p:sldId id="301" r:id="rId34"/>
    <p:sldId id="330" r:id="rId35"/>
    <p:sldId id="331" r:id="rId36"/>
    <p:sldId id="328" r:id="rId37"/>
    <p:sldId id="268" r:id="rId38"/>
    <p:sldId id="3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3"/>
    <p:restoredTop sz="74801"/>
  </p:normalViewPr>
  <p:slideViewPr>
    <p:cSldViewPr snapToGrid="0" snapToObjects="1">
      <p:cViewPr varScale="1">
        <p:scale>
          <a:sx n="97" d="100"/>
          <a:sy n="97" d="100"/>
        </p:scale>
        <p:origin x="1080" y="184"/>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939B-C2BD-984A-B580-7D8280183BCE}"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19A83E-0401-A34D-9C72-7E11B0EBD118}" type="slidenum">
              <a:rPr lang="en-US" smtClean="0"/>
              <a:t>‹#›</a:t>
            </a:fld>
            <a:endParaRPr lang="en-US"/>
          </a:p>
        </p:txBody>
      </p:sp>
    </p:spTree>
    <p:extLst>
      <p:ext uri="{BB962C8B-B14F-4D97-AF65-F5344CB8AC3E}">
        <p14:creationId xmlns:p14="http://schemas.microsoft.com/office/powerpoint/2010/main" val="271305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I’d like to begin with a brief acknowledgement of the land we are standing on: UC Berkeley sits on the territory of </a:t>
            </a:r>
            <a:r>
              <a:rPr lang="en-US" sz="1800" b="0" i="0" u="none" strike="noStrike" dirty="0" err="1">
                <a:solidFill>
                  <a:srgbClr val="000000"/>
                </a:solidFill>
                <a:effectLst/>
                <a:latin typeface="Arial" panose="020B0604020202020204" pitchFamily="34" charset="0"/>
              </a:rPr>
              <a:t>xučyun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Huichin</a:t>
            </a:r>
            <a:r>
              <a:rPr lang="en-US" sz="1800" b="0" i="0" u="none" strike="noStrike" dirty="0">
                <a:solidFill>
                  <a:srgbClr val="000000"/>
                </a:solidFill>
                <a:effectLst/>
                <a:latin typeface="Arial" panose="020B0604020202020204" pitchFamily="34" charset="0"/>
              </a:rPr>
              <a:t> / </a:t>
            </a:r>
            <a:r>
              <a:rPr lang="en-US" sz="1800" b="0" i="0" u="none" strike="noStrike" dirty="0" err="1">
                <a:solidFill>
                  <a:srgbClr val="000000"/>
                </a:solidFill>
                <a:effectLst/>
                <a:latin typeface="Arial" panose="020B0604020202020204" pitchFamily="34" charset="0"/>
              </a:rPr>
              <a:t>Hoochoon</a:t>
            </a:r>
            <a:r>
              <a:rPr lang="en-US" sz="1800" b="0" i="0" u="none" strike="noStrike" dirty="0">
                <a:solidFill>
                  <a:srgbClr val="000000"/>
                </a:solidFill>
                <a:effectLst/>
                <a:latin typeface="Arial" panose="020B0604020202020204" pitchFamily="34" charset="0"/>
              </a:rPr>
              <a:t>), the original landscape of the </a:t>
            </a:r>
            <a:r>
              <a:rPr lang="en-US" sz="1800" b="0" i="0" u="none" strike="noStrike" dirty="0" err="1">
                <a:solidFill>
                  <a:srgbClr val="000000"/>
                </a:solidFill>
                <a:effectLst/>
                <a:latin typeface="Arial" panose="020B0604020202020204" pitchFamily="34" charset="0"/>
              </a:rPr>
              <a:t>Chochenyo</a:t>
            </a:r>
            <a:r>
              <a:rPr lang="en-US" sz="1800" b="0" i="0" u="none" strike="noStrike" dirty="0">
                <a:solidFill>
                  <a:srgbClr val="000000"/>
                </a:solidFill>
                <a:effectLst/>
                <a:latin typeface="Arial" panose="020B0604020202020204" pitchFamily="34" charset="0"/>
              </a:rPr>
              <a:t> speaking Ohlone people, the successors of the sovereign Verona Band of Alameda County.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Every member of the Berkeley community benefits from the use of this land.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Yet this region also continues to be of great importance to the </a:t>
            </a:r>
            <a:r>
              <a:rPr lang="en-US" sz="1800" b="0" i="0" u="none" strike="noStrike" dirty="0" err="1">
                <a:solidFill>
                  <a:srgbClr val="000000"/>
                </a:solidFill>
                <a:effectLst/>
                <a:latin typeface="Arial" panose="020B0604020202020204" pitchFamily="34" charset="0"/>
              </a:rPr>
              <a:t>Muwekma</a:t>
            </a:r>
            <a:r>
              <a:rPr lang="en-US" sz="1800" b="0" i="0" u="none" strike="noStrike" dirty="0">
                <a:solidFill>
                  <a:srgbClr val="000000"/>
                </a:solidFill>
                <a:effectLst/>
                <a:latin typeface="Arial" panose="020B0604020202020204" pitchFamily="34" charset="0"/>
              </a:rPr>
              <a:t> Ohlone Tribe and other familial descendants of the Verona Band – and these people are flourishing members of the Berkeley and broader Bay Area communities today.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 encourage you all to learn more about the </a:t>
            </a:r>
            <a:r>
              <a:rPr lang="en-US" sz="1800" b="0" i="0" u="none" strike="noStrike" dirty="0" err="1">
                <a:solidFill>
                  <a:srgbClr val="000000"/>
                </a:solidFill>
                <a:effectLst/>
                <a:latin typeface="Arial" panose="020B0604020202020204" pitchFamily="34" charset="0"/>
              </a:rPr>
              <a:t>Muwekma</a:t>
            </a:r>
            <a:r>
              <a:rPr lang="en-US" sz="1800" b="0" i="0" u="none" strike="noStrike" dirty="0">
                <a:solidFill>
                  <a:srgbClr val="000000"/>
                </a:solidFill>
                <a:effectLst/>
                <a:latin typeface="Arial" panose="020B0604020202020204" pitchFamily="34" charset="0"/>
              </a:rPr>
              <a:t> Ohlone and their efforts to re-gain federal recognition, to preserve their culture and language and to repatriate their ancestors' remains.  </a:t>
            </a:r>
            <a:endParaRPr lang="en-US" b="0" dirty="0">
              <a:effectLst/>
            </a:endParaRPr>
          </a:p>
        </p:txBody>
      </p:sp>
      <p:sp>
        <p:nvSpPr>
          <p:cNvPr id="4" name="Slide Number Placeholder 3"/>
          <p:cNvSpPr>
            <a:spLocks noGrp="1"/>
          </p:cNvSpPr>
          <p:nvPr>
            <p:ph type="sldNum" sz="quarter" idx="5"/>
          </p:nvPr>
        </p:nvSpPr>
        <p:spPr/>
        <p:txBody>
          <a:bodyPr/>
          <a:lstStyle/>
          <a:p>
            <a:fld id="{D819A83E-0401-A34D-9C72-7E11B0EBD118}" type="slidenum">
              <a:rPr lang="en-US" smtClean="0"/>
              <a:t>1</a:t>
            </a:fld>
            <a:endParaRPr lang="en-US"/>
          </a:p>
        </p:txBody>
      </p:sp>
    </p:spTree>
    <p:extLst>
      <p:ext uri="{BB962C8B-B14F-4D97-AF65-F5344CB8AC3E}">
        <p14:creationId xmlns:p14="http://schemas.microsoft.com/office/powerpoint/2010/main" val="1909631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 processes:</a:t>
            </a:r>
          </a:p>
          <a:p>
            <a:pPr marL="171450" indent="-171450">
              <a:buFontTx/>
              <a:buChar char="-"/>
            </a:pPr>
            <a:r>
              <a:rPr lang="en-US" dirty="0"/>
              <a:t>when done right, can have greater objectivity.  They promote science based decision making.</a:t>
            </a:r>
          </a:p>
          <a:p>
            <a:pPr marL="171450" indent="-171450">
              <a:buFontTx/>
              <a:buChar char="-"/>
            </a:pPr>
            <a:r>
              <a:rPr lang="en-US" dirty="0"/>
              <a:t>when done wrong, they exclude vulnerable populations without access to data or training.  The people impacted by the polluting activity can’t get a seat at the decision making table.  </a:t>
            </a:r>
          </a:p>
          <a:p>
            <a:endParaRPr lang="en-US" dirty="0"/>
          </a:p>
          <a:p>
            <a:r>
              <a:rPr lang="en-US" dirty="0"/>
              <a:t>“democratic” epistemologies on the other hand </a:t>
            </a:r>
          </a:p>
          <a:p>
            <a:pPr marL="171450" indent="-171450">
              <a:buFontTx/>
              <a:buChar char="-"/>
            </a:pPr>
            <a:r>
              <a:rPr lang="en-US" dirty="0"/>
              <a:t>facilitate engagement by those affected by pollution. </a:t>
            </a:r>
          </a:p>
          <a:p>
            <a:pPr marL="171450" indent="-171450">
              <a:buFontTx/>
              <a:buChar char="-"/>
            </a:pPr>
            <a:r>
              <a:rPr lang="en-US" dirty="0"/>
              <a:t>lack the credibility of the ”rational” process.  </a:t>
            </a:r>
          </a:p>
          <a:p>
            <a:pPr marL="171450" indent="-171450">
              <a:buFontTx/>
              <a:buChar char="-"/>
            </a:pPr>
            <a:r>
              <a:rPr lang="en-US" dirty="0"/>
              <a:t>However they enable people to capture factors that science can’t – for example anecdotes about what it means to grow up in the shadow of a refinery.  </a:t>
            </a:r>
          </a:p>
          <a:p>
            <a:pPr marL="171450" indent="-171450">
              <a:buFontTx/>
              <a:buChar char="-"/>
            </a:pPr>
            <a:endParaRPr lang="en-US" dirty="0"/>
          </a:p>
          <a:p>
            <a:pPr marL="0" indent="0">
              <a:buFontTx/>
              <a:buNone/>
            </a:pPr>
            <a:r>
              <a:rPr lang="en-US" dirty="0"/>
              <a:t>THIS COURSE WORKS IN PURSUIT OF AN IDEAL IN WHICH THESE PARADIGMS ARE NO LONGER SEPARATE.  Widespread availability of data and analytical tools – what we leverage in this course – generate opportunities for communities to engage in the scientific debate. </a:t>
            </a:r>
          </a:p>
        </p:txBody>
      </p:sp>
      <p:sp>
        <p:nvSpPr>
          <p:cNvPr id="4" name="Slide Number Placeholder 3"/>
          <p:cNvSpPr>
            <a:spLocks noGrp="1"/>
          </p:cNvSpPr>
          <p:nvPr>
            <p:ph type="sldNum" sz="quarter" idx="5"/>
          </p:nvPr>
        </p:nvSpPr>
        <p:spPr/>
        <p:txBody>
          <a:bodyPr/>
          <a:lstStyle/>
          <a:p>
            <a:fld id="{D819A83E-0401-A34D-9C72-7E11B0EBD118}" type="slidenum">
              <a:rPr lang="en-US" smtClean="0"/>
              <a:t>22</a:t>
            </a:fld>
            <a:endParaRPr lang="en-US"/>
          </a:p>
        </p:txBody>
      </p:sp>
    </p:spTree>
    <p:extLst>
      <p:ext uri="{BB962C8B-B14F-4D97-AF65-F5344CB8AC3E}">
        <p14:creationId xmlns:p14="http://schemas.microsoft.com/office/powerpoint/2010/main" val="1750324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project: . The final project writeup must include a statement describing each team member’s contributions and a statement that all team members agreed the division of labor was equitable.</a:t>
            </a:r>
          </a:p>
        </p:txBody>
      </p:sp>
      <p:sp>
        <p:nvSpPr>
          <p:cNvPr id="4" name="Slide Number Placeholder 3"/>
          <p:cNvSpPr>
            <a:spLocks noGrp="1"/>
          </p:cNvSpPr>
          <p:nvPr>
            <p:ph type="sldNum" sz="quarter" idx="5"/>
          </p:nvPr>
        </p:nvSpPr>
        <p:spPr/>
        <p:txBody>
          <a:bodyPr/>
          <a:lstStyle/>
          <a:p>
            <a:fld id="{D819A83E-0401-A34D-9C72-7E11B0EBD118}" type="slidenum">
              <a:rPr lang="en-US" smtClean="0"/>
              <a:t>33</a:t>
            </a:fld>
            <a:endParaRPr lang="en-US"/>
          </a:p>
        </p:txBody>
      </p:sp>
    </p:spTree>
    <p:extLst>
      <p:ext uri="{BB962C8B-B14F-4D97-AF65-F5344CB8AC3E}">
        <p14:creationId xmlns:p14="http://schemas.microsoft.com/office/powerpoint/2010/main" val="983894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a:t>
            </a:r>
            <a:r>
              <a:rPr lang="en-US" dirty="0" err="1"/>
              <a:t>caiso.com</a:t>
            </a:r>
            <a:endParaRPr lang="en-US" dirty="0"/>
          </a:p>
          <a:p>
            <a:endParaRPr lang="en-US" dirty="0"/>
          </a:p>
          <a:p>
            <a:r>
              <a:rPr lang="en-US" dirty="0"/>
              <a:t>Salient example: prediction algorithms are crucial for understanding whether or not to warn people we need rolling blackouts to prevent overload – as happened last year</a:t>
            </a:r>
          </a:p>
        </p:txBody>
      </p:sp>
      <p:sp>
        <p:nvSpPr>
          <p:cNvPr id="4" name="Slide Number Placeholder 3"/>
          <p:cNvSpPr>
            <a:spLocks noGrp="1"/>
          </p:cNvSpPr>
          <p:nvPr>
            <p:ph type="sldNum" sz="quarter" idx="5"/>
          </p:nvPr>
        </p:nvSpPr>
        <p:spPr/>
        <p:txBody>
          <a:bodyPr/>
          <a:lstStyle/>
          <a:p>
            <a:fld id="{D819A83E-0401-A34D-9C72-7E11B0EBD118}" type="slidenum">
              <a:rPr lang="en-US" smtClean="0"/>
              <a:t>2</a:t>
            </a:fld>
            <a:endParaRPr lang="en-US"/>
          </a:p>
        </p:txBody>
      </p:sp>
    </p:spTree>
    <p:extLst>
      <p:ext uri="{BB962C8B-B14F-4D97-AF65-F5344CB8AC3E}">
        <p14:creationId xmlns:p14="http://schemas.microsoft.com/office/powerpoint/2010/main" val="366716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Pollution is heterogeneously distributed, </a:t>
            </a:r>
          </a:p>
          <a:p>
            <a:endParaRPr lang="en-US" dirty="0"/>
          </a:p>
          <a:p>
            <a:r>
              <a:rPr lang="en-US" dirty="0"/>
              <a:t>This map is from the </a:t>
            </a:r>
            <a:r>
              <a:rPr lang="en-US" dirty="0" err="1"/>
              <a:t>Califorina</a:t>
            </a:r>
            <a:r>
              <a:rPr lang="en-US" dirty="0"/>
              <a:t> </a:t>
            </a:r>
            <a:r>
              <a:rPr lang="en-US" dirty="0" err="1"/>
              <a:t>enviroscreen</a:t>
            </a:r>
            <a:r>
              <a:rPr lang="en-US" dirty="0"/>
              <a:t> database. https://</a:t>
            </a:r>
            <a:r>
              <a:rPr lang="en-US" dirty="0" err="1"/>
              <a:t>oehha.ca.gov</a:t>
            </a:r>
            <a:r>
              <a:rPr lang="en-US" dirty="0"/>
              <a:t>/</a:t>
            </a:r>
            <a:r>
              <a:rPr lang="en-US" dirty="0" err="1"/>
              <a:t>calenviroscreen</a:t>
            </a:r>
            <a:r>
              <a:rPr lang="en-US" dirty="0"/>
              <a:t>/report/calenviroscreen-30.  We’ll work with these data in the course.  </a:t>
            </a:r>
          </a:p>
          <a:p>
            <a:endParaRPr lang="en-US" dirty="0"/>
          </a:p>
          <a:p>
            <a:r>
              <a:rPr lang="en-US" dirty="0"/>
              <a:t>What are the implications of this?  </a:t>
            </a:r>
          </a:p>
          <a:p>
            <a:endParaRPr lang="en-US" dirty="0"/>
          </a:p>
          <a:p>
            <a:r>
              <a:rPr lang="en-US" dirty="0"/>
              <a:t>Some people are exposed to more pollution than others</a:t>
            </a:r>
          </a:p>
          <a:p>
            <a:endParaRPr lang="en-US" dirty="0"/>
          </a:p>
          <a:p>
            <a:r>
              <a:rPr lang="en-US" dirty="0"/>
              <a:t>But in a more subtle way, if population demographics are heterogeneously distributed across these lines, then there is “disparate impact.”</a:t>
            </a:r>
          </a:p>
          <a:p>
            <a:endParaRPr lang="en-US" dirty="0"/>
          </a:p>
          <a:p>
            <a:r>
              <a:rPr lang="en-US" b="1" dirty="0"/>
              <a:t>Prediction question</a:t>
            </a:r>
            <a:r>
              <a:rPr lang="en-US" dirty="0"/>
              <a:t>:  Is it possible to use these data to decide where we should measure pollution more carefully?  What can be done to measure and abate disparate impact?</a:t>
            </a:r>
          </a:p>
        </p:txBody>
      </p:sp>
      <p:sp>
        <p:nvSpPr>
          <p:cNvPr id="4" name="Slide Number Placeholder 3"/>
          <p:cNvSpPr>
            <a:spLocks noGrp="1"/>
          </p:cNvSpPr>
          <p:nvPr>
            <p:ph type="sldNum" sz="quarter" idx="5"/>
          </p:nvPr>
        </p:nvSpPr>
        <p:spPr/>
        <p:txBody>
          <a:bodyPr/>
          <a:lstStyle/>
          <a:p>
            <a:fld id="{D819A83E-0401-A34D-9C72-7E11B0EBD118}" type="slidenum">
              <a:rPr lang="en-US" smtClean="0"/>
              <a:t>3</a:t>
            </a:fld>
            <a:endParaRPr lang="en-US"/>
          </a:p>
        </p:txBody>
      </p:sp>
    </p:spTree>
    <p:extLst>
      <p:ext uri="{BB962C8B-B14F-4D97-AF65-F5344CB8AC3E}">
        <p14:creationId xmlns:p14="http://schemas.microsoft.com/office/powerpoint/2010/main" val="109110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for class: </a:t>
            </a:r>
            <a:r>
              <a:rPr lang="en-US" dirty="0"/>
              <a:t>What kind of data would you want to throw at a wildfire prediction problem?</a:t>
            </a:r>
          </a:p>
        </p:txBody>
      </p:sp>
      <p:sp>
        <p:nvSpPr>
          <p:cNvPr id="4" name="Slide Number Placeholder 3"/>
          <p:cNvSpPr>
            <a:spLocks noGrp="1"/>
          </p:cNvSpPr>
          <p:nvPr>
            <p:ph type="sldNum" sz="quarter" idx="5"/>
          </p:nvPr>
        </p:nvSpPr>
        <p:spPr/>
        <p:txBody>
          <a:bodyPr/>
          <a:lstStyle/>
          <a:p>
            <a:fld id="{D819A83E-0401-A34D-9C72-7E11B0EBD118}" type="slidenum">
              <a:rPr lang="en-US" smtClean="0"/>
              <a:t>4</a:t>
            </a:fld>
            <a:endParaRPr lang="en-US"/>
          </a:p>
        </p:txBody>
      </p:sp>
    </p:spTree>
    <p:extLst>
      <p:ext uri="{BB962C8B-B14F-4D97-AF65-F5344CB8AC3E}">
        <p14:creationId xmlns:p14="http://schemas.microsoft.com/office/powerpoint/2010/main" val="3974772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availability growing due to improving access and also people generating their own new data sets…</a:t>
            </a:r>
          </a:p>
        </p:txBody>
      </p:sp>
      <p:sp>
        <p:nvSpPr>
          <p:cNvPr id="4" name="Slide Number Placeholder 3"/>
          <p:cNvSpPr>
            <a:spLocks noGrp="1"/>
          </p:cNvSpPr>
          <p:nvPr>
            <p:ph type="sldNum" sz="quarter" idx="5"/>
          </p:nvPr>
        </p:nvSpPr>
        <p:spPr/>
        <p:txBody>
          <a:bodyPr/>
          <a:lstStyle/>
          <a:p>
            <a:fld id="{D819A83E-0401-A34D-9C72-7E11B0EBD118}" type="slidenum">
              <a:rPr lang="en-US" smtClean="0"/>
              <a:t>5</a:t>
            </a:fld>
            <a:endParaRPr lang="en-US"/>
          </a:p>
        </p:txBody>
      </p:sp>
    </p:spTree>
    <p:extLst>
      <p:ext uri="{BB962C8B-B14F-4D97-AF65-F5344CB8AC3E}">
        <p14:creationId xmlns:p14="http://schemas.microsoft.com/office/powerpoint/2010/main" val="271798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image: </a:t>
            </a:r>
            <a:r>
              <a:rPr lang="en-US" dirty="0" err="1"/>
              <a:t>investinghaven.com</a:t>
            </a:r>
            <a:endParaRPr lang="en-US" dirty="0"/>
          </a:p>
          <a:p>
            <a:endParaRPr lang="en-US" dirty="0"/>
          </a:p>
          <a:p>
            <a:r>
              <a:rPr lang="en-US" dirty="0"/>
              <a:t>Students have gone on to</a:t>
            </a:r>
          </a:p>
          <a:p>
            <a:pPr marL="171450" indent="-171450">
              <a:buFontTx/>
              <a:buChar char="-"/>
            </a:pPr>
            <a:r>
              <a:rPr lang="en-US" dirty="0"/>
              <a:t>Work for regulators (EPA)</a:t>
            </a:r>
          </a:p>
          <a:p>
            <a:pPr marL="171450" indent="-171450">
              <a:buFontTx/>
              <a:buChar char="-"/>
            </a:pPr>
            <a:r>
              <a:rPr lang="en-US" dirty="0"/>
              <a:t>Work in cleantech (Tesla)</a:t>
            </a:r>
          </a:p>
          <a:p>
            <a:pPr marL="171450" indent="-171450">
              <a:buFontTx/>
              <a:buChar char="-"/>
            </a:pPr>
            <a:r>
              <a:rPr lang="en-US" dirty="0"/>
              <a:t>Grad school – Data Science</a:t>
            </a:r>
          </a:p>
          <a:p>
            <a:pPr marL="171450" indent="-171450">
              <a:buFontTx/>
              <a:buChar char="-"/>
            </a:pPr>
            <a:r>
              <a:rPr lang="en-US" dirty="0"/>
              <a:t>Utilities (PG&amp;E, SCE)</a:t>
            </a:r>
          </a:p>
          <a:p>
            <a:pPr marL="171450" indent="-171450">
              <a:buFontTx/>
              <a:buChar char="-"/>
            </a:pPr>
            <a:r>
              <a:rPr lang="en-US" dirty="0"/>
              <a:t>Transportation, food, energy startups</a:t>
            </a:r>
          </a:p>
        </p:txBody>
      </p:sp>
      <p:sp>
        <p:nvSpPr>
          <p:cNvPr id="4" name="Slide Number Placeholder 3"/>
          <p:cNvSpPr>
            <a:spLocks noGrp="1"/>
          </p:cNvSpPr>
          <p:nvPr>
            <p:ph type="sldNum" sz="quarter" idx="5"/>
          </p:nvPr>
        </p:nvSpPr>
        <p:spPr/>
        <p:txBody>
          <a:bodyPr/>
          <a:lstStyle/>
          <a:p>
            <a:fld id="{D819A83E-0401-A34D-9C72-7E11B0EBD118}" type="slidenum">
              <a:rPr lang="en-US" smtClean="0"/>
              <a:t>8</a:t>
            </a:fld>
            <a:endParaRPr lang="en-US"/>
          </a:p>
        </p:txBody>
      </p:sp>
    </p:spTree>
    <p:extLst>
      <p:ext uri="{BB962C8B-B14F-4D97-AF65-F5344CB8AC3E}">
        <p14:creationId xmlns:p14="http://schemas.microsoft.com/office/powerpoint/2010/main" val="3697617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19A83E-0401-A34D-9C72-7E11B0EBD118}" type="slidenum">
              <a:rPr lang="en-US" smtClean="0"/>
              <a:t>10</a:t>
            </a:fld>
            <a:endParaRPr lang="en-US"/>
          </a:p>
        </p:txBody>
      </p:sp>
    </p:spTree>
    <p:extLst>
      <p:ext uri="{BB962C8B-B14F-4D97-AF65-F5344CB8AC3E}">
        <p14:creationId xmlns:p14="http://schemas.microsoft.com/office/powerpoint/2010/main" val="413496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poll here.</a:t>
            </a:r>
          </a:p>
        </p:txBody>
      </p:sp>
      <p:sp>
        <p:nvSpPr>
          <p:cNvPr id="4" name="Slide Number Placeholder 3"/>
          <p:cNvSpPr>
            <a:spLocks noGrp="1"/>
          </p:cNvSpPr>
          <p:nvPr>
            <p:ph type="sldNum" sz="quarter" idx="5"/>
          </p:nvPr>
        </p:nvSpPr>
        <p:spPr/>
        <p:txBody>
          <a:bodyPr/>
          <a:lstStyle/>
          <a:p>
            <a:fld id="{D819A83E-0401-A34D-9C72-7E11B0EBD118}" type="slidenum">
              <a:rPr lang="en-US" smtClean="0"/>
              <a:t>13</a:t>
            </a:fld>
            <a:endParaRPr lang="en-US"/>
          </a:p>
        </p:txBody>
      </p:sp>
    </p:spTree>
    <p:extLst>
      <p:ext uri="{BB962C8B-B14F-4D97-AF65-F5344CB8AC3E}">
        <p14:creationId xmlns:p14="http://schemas.microsoft.com/office/powerpoint/2010/main" val="244587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Knussel’s</a:t>
            </a:r>
            <a:r>
              <a:rPr lang="en-US" dirty="0"/>
              <a:t> ”pure big data” problems are those that don’t use any theory (like the black box model)</a:t>
            </a:r>
          </a:p>
          <a:p>
            <a:endParaRPr lang="en-US" dirty="0"/>
          </a:p>
          <a:p>
            <a:r>
              <a:rPr lang="en-US" dirty="0"/>
              <a:t>In this sense, big data problems are those where we care only about the prediction, and not about the underlying causal forces.</a:t>
            </a:r>
          </a:p>
        </p:txBody>
      </p:sp>
      <p:sp>
        <p:nvSpPr>
          <p:cNvPr id="4" name="Slide Number Placeholder 3"/>
          <p:cNvSpPr>
            <a:spLocks noGrp="1"/>
          </p:cNvSpPr>
          <p:nvPr>
            <p:ph type="sldNum" sz="quarter" idx="5"/>
          </p:nvPr>
        </p:nvSpPr>
        <p:spPr/>
        <p:txBody>
          <a:bodyPr/>
          <a:lstStyle/>
          <a:p>
            <a:fld id="{D819A83E-0401-A34D-9C72-7E11B0EBD118}" type="slidenum">
              <a:rPr lang="en-US" smtClean="0"/>
              <a:t>14</a:t>
            </a:fld>
            <a:endParaRPr lang="en-US"/>
          </a:p>
        </p:txBody>
      </p:sp>
    </p:spTree>
    <p:extLst>
      <p:ext uri="{BB962C8B-B14F-4D97-AF65-F5344CB8AC3E}">
        <p14:creationId xmlns:p14="http://schemas.microsoft.com/office/powerpoint/2010/main" val="3102110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7FC9-EB7A-7549-9100-EC301E4F2A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006314-D634-B242-A8A1-A7D3A2172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B85114-DFAD-FA42-99B8-ABC78BA64E3C}"/>
              </a:ext>
            </a:extLst>
          </p:cNvPr>
          <p:cNvSpPr>
            <a:spLocks noGrp="1"/>
          </p:cNvSpPr>
          <p:nvPr>
            <p:ph type="dt" sz="half" idx="10"/>
          </p:nvPr>
        </p:nvSpPr>
        <p:spPr/>
        <p:txBody>
          <a:bodyPr/>
          <a:lstStyle/>
          <a:p>
            <a:fld id="{E71BDDAC-B3A1-A34A-8F6F-602C17030888}" type="datetime1">
              <a:rPr lang="en-US" smtClean="0"/>
              <a:t>8/24/23</a:t>
            </a:fld>
            <a:endParaRPr lang="en-US"/>
          </a:p>
        </p:txBody>
      </p:sp>
      <p:sp>
        <p:nvSpPr>
          <p:cNvPr id="5" name="Footer Placeholder 4">
            <a:extLst>
              <a:ext uri="{FF2B5EF4-FFF2-40B4-BE49-F238E27FC236}">
                <a16:creationId xmlns:a16="http://schemas.microsoft.com/office/drawing/2014/main" id="{B0701FAE-5F87-7F4A-9CCA-B8F124001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5C2FB-62A5-FE46-AC0B-A30E7EA0A458}"/>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7637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4E11B-CB46-C742-9413-DA364E581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B0831B-ED8E-524D-BE5E-DCB04FAC22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D360D-C09F-0042-8921-689C24589462}"/>
              </a:ext>
            </a:extLst>
          </p:cNvPr>
          <p:cNvSpPr>
            <a:spLocks noGrp="1"/>
          </p:cNvSpPr>
          <p:nvPr>
            <p:ph type="dt" sz="half" idx="10"/>
          </p:nvPr>
        </p:nvSpPr>
        <p:spPr/>
        <p:txBody>
          <a:bodyPr/>
          <a:lstStyle/>
          <a:p>
            <a:fld id="{D401DDE4-2D7D-0A4B-B873-4F13C6271F3F}" type="datetime1">
              <a:rPr lang="en-US" smtClean="0"/>
              <a:t>8/24/23</a:t>
            </a:fld>
            <a:endParaRPr lang="en-US"/>
          </a:p>
        </p:txBody>
      </p:sp>
      <p:sp>
        <p:nvSpPr>
          <p:cNvPr id="5" name="Footer Placeholder 4">
            <a:extLst>
              <a:ext uri="{FF2B5EF4-FFF2-40B4-BE49-F238E27FC236}">
                <a16:creationId xmlns:a16="http://schemas.microsoft.com/office/drawing/2014/main" id="{866C5C5F-D3A3-A646-80A1-CA4F20554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F5633-35E0-1342-8AD3-030863EEF54F}"/>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62163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0BE4A-698F-8441-B90B-4DD98123EC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D087F-2D87-2B4A-A336-5A5BDC8225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9C8B5-4535-5647-97E7-7C8451D8ECB8}"/>
              </a:ext>
            </a:extLst>
          </p:cNvPr>
          <p:cNvSpPr>
            <a:spLocks noGrp="1"/>
          </p:cNvSpPr>
          <p:nvPr>
            <p:ph type="dt" sz="half" idx="10"/>
          </p:nvPr>
        </p:nvSpPr>
        <p:spPr/>
        <p:txBody>
          <a:bodyPr/>
          <a:lstStyle/>
          <a:p>
            <a:fld id="{588248A2-94C0-7648-8850-E79F070A3604}" type="datetime1">
              <a:rPr lang="en-US" smtClean="0"/>
              <a:t>8/24/23</a:t>
            </a:fld>
            <a:endParaRPr lang="en-US"/>
          </a:p>
        </p:txBody>
      </p:sp>
      <p:sp>
        <p:nvSpPr>
          <p:cNvPr id="5" name="Footer Placeholder 4">
            <a:extLst>
              <a:ext uri="{FF2B5EF4-FFF2-40B4-BE49-F238E27FC236}">
                <a16:creationId xmlns:a16="http://schemas.microsoft.com/office/drawing/2014/main" id="{3D805573-B435-E649-8E0C-6C51B2C22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2DF6B-D06E-EB4B-8B56-7945E5595C1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39187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E9F5-78A5-7E47-A51B-BBACFB93B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0A9B87-2563-FF49-97C7-FDB09B7C6A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E9A14-FF9A-9341-954A-8B797FAC3328}"/>
              </a:ext>
            </a:extLst>
          </p:cNvPr>
          <p:cNvSpPr>
            <a:spLocks noGrp="1"/>
          </p:cNvSpPr>
          <p:nvPr>
            <p:ph type="dt" sz="half" idx="10"/>
          </p:nvPr>
        </p:nvSpPr>
        <p:spPr/>
        <p:txBody>
          <a:bodyPr/>
          <a:lstStyle/>
          <a:p>
            <a:fld id="{CB099794-B2EB-1943-BBD5-BBB575F9362D}" type="datetime1">
              <a:rPr lang="en-US" smtClean="0"/>
              <a:t>8/24/23</a:t>
            </a:fld>
            <a:endParaRPr lang="en-US"/>
          </a:p>
        </p:txBody>
      </p:sp>
      <p:sp>
        <p:nvSpPr>
          <p:cNvPr id="5" name="Footer Placeholder 4">
            <a:extLst>
              <a:ext uri="{FF2B5EF4-FFF2-40B4-BE49-F238E27FC236}">
                <a16:creationId xmlns:a16="http://schemas.microsoft.com/office/drawing/2014/main" id="{D0C4C552-29DA-6B4C-A1EF-8D282A9A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294E0F-9E13-7043-BEAC-407BCDA6661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62969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B985-3AD1-0A4E-AC60-C8A3DCCFAE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AFCA01-5AC6-7F43-92DD-09ABDB508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4D3608-6127-0445-8560-AA565DE4736D}"/>
              </a:ext>
            </a:extLst>
          </p:cNvPr>
          <p:cNvSpPr>
            <a:spLocks noGrp="1"/>
          </p:cNvSpPr>
          <p:nvPr>
            <p:ph type="dt" sz="half" idx="10"/>
          </p:nvPr>
        </p:nvSpPr>
        <p:spPr/>
        <p:txBody>
          <a:bodyPr/>
          <a:lstStyle/>
          <a:p>
            <a:fld id="{22CDC646-7E1C-D342-ACAB-10A980E553F5}" type="datetime1">
              <a:rPr lang="en-US" smtClean="0"/>
              <a:t>8/24/23</a:t>
            </a:fld>
            <a:endParaRPr lang="en-US"/>
          </a:p>
        </p:txBody>
      </p:sp>
      <p:sp>
        <p:nvSpPr>
          <p:cNvPr id="5" name="Footer Placeholder 4">
            <a:extLst>
              <a:ext uri="{FF2B5EF4-FFF2-40B4-BE49-F238E27FC236}">
                <a16:creationId xmlns:a16="http://schemas.microsoft.com/office/drawing/2014/main" id="{F226F776-EA9A-0B4D-B0D8-42AF2F040D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4AD63-795E-8E46-A334-A2122F1E3705}"/>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9546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E4BD-48C7-6546-BB94-E053C1409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BEF381-EF85-6D4A-B00F-55EF8A134F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97458-2564-DA42-A58A-44B80E39A8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06E1FC-9DDD-8848-94C3-D3F2779CE625}"/>
              </a:ext>
            </a:extLst>
          </p:cNvPr>
          <p:cNvSpPr>
            <a:spLocks noGrp="1"/>
          </p:cNvSpPr>
          <p:nvPr>
            <p:ph type="dt" sz="half" idx="10"/>
          </p:nvPr>
        </p:nvSpPr>
        <p:spPr/>
        <p:txBody>
          <a:bodyPr/>
          <a:lstStyle/>
          <a:p>
            <a:fld id="{E99F6F1B-A584-9740-B9CC-3BE151A5FFD8}" type="datetime1">
              <a:rPr lang="en-US" smtClean="0"/>
              <a:t>8/24/23</a:t>
            </a:fld>
            <a:endParaRPr lang="en-US"/>
          </a:p>
        </p:txBody>
      </p:sp>
      <p:sp>
        <p:nvSpPr>
          <p:cNvPr id="6" name="Footer Placeholder 5">
            <a:extLst>
              <a:ext uri="{FF2B5EF4-FFF2-40B4-BE49-F238E27FC236}">
                <a16:creationId xmlns:a16="http://schemas.microsoft.com/office/drawing/2014/main" id="{84FFD095-03DB-C449-A514-88105F3A2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AF230-98BC-AD4A-93A4-371C839C24D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239400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A7FE3-604D-5E41-B28D-A76AA24EAE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5E32E-0769-A44E-B0A0-5CBBFBE75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3B67E9-ED2B-5142-8093-87F1300BDA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03D17-9BBD-914D-BAF3-0F417301B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C978B4-19FE-0C4E-8190-403E4347A5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B1FFB-A876-3B48-9421-20B9B7F0BE32}"/>
              </a:ext>
            </a:extLst>
          </p:cNvPr>
          <p:cNvSpPr>
            <a:spLocks noGrp="1"/>
          </p:cNvSpPr>
          <p:nvPr>
            <p:ph type="dt" sz="half" idx="10"/>
          </p:nvPr>
        </p:nvSpPr>
        <p:spPr/>
        <p:txBody>
          <a:bodyPr/>
          <a:lstStyle/>
          <a:p>
            <a:fld id="{E657CEF6-DE97-8C4E-A864-E1C604BE34E3}" type="datetime1">
              <a:rPr lang="en-US" smtClean="0"/>
              <a:t>8/24/23</a:t>
            </a:fld>
            <a:endParaRPr lang="en-US"/>
          </a:p>
        </p:txBody>
      </p:sp>
      <p:sp>
        <p:nvSpPr>
          <p:cNvPr id="8" name="Footer Placeholder 7">
            <a:extLst>
              <a:ext uri="{FF2B5EF4-FFF2-40B4-BE49-F238E27FC236}">
                <a16:creationId xmlns:a16="http://schemas.microsoft.com/office/drawing/2014/main" id="{D16DDAFF-4366-F64C-A733-657E9564DC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7022AB-166E-0C43-BA74-44F24F86A48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540952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71EE-34A9-3F44-B4A6-BC6D441A32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58D67C-5A5F-BE48-BA73-C886BFDCCB67}"/>
              </a:ext>
            </a:extLst>
          </p:cNvPr>
          <p:cNvSpPr>
            <a:spLocks noGrp="1"/>
          </p:cNvSpPr>
          <p:nvPr>
            <p:ph type="dt" sz="half" idx="10"/>
          </p:nvPr>
        </p:nvSpPr>
        <p:spPr/>
        <p:txBody>
          <a:bodyPr/>
          <a:lstStyle/>
          <a:p>
            <a:fld id="{0C534C16-9C82-704A-8EEE-29BA836E2F19}" type="datetime1">
              <a:rPr lang="en-US" smtClean="0"/>
              <a:t>8/24/23</a:t>
            </a:fld>
            <a:endParaRPr lang="en-US"/>
          </a:p>
        </p:txBody>
      </p:sp>
      <p:sp>
        <p:nvSpPr>
          <p:cNvPr id="4" name="Footer Placeholder 3">
            <a:extLst>
              <a:ext uri="{FF2B5EF4-FFF2-40B4-BE49-F238E27FC236}">
                <a16:creationId xmlns:a16="http://schemas.microsoft.com/office/drawing/2014/main" id="{D017026D-05C6-7C45-8AC7-F6E0F541B5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6544E9-8A61-634B-8666-644EB25C6FD2}"/>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396062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4F6AAD-B439-8046-9684-2DCC1033E71C}"/>
              </a:ext>
            </a:extLst>
          </p:cNvPr>
          <p:cNvSpPr>
            <a:spLocks noGrp="1"/>
          </p:cNvSpPr>
          <p:nvPr>
            <p:ph type="dt" sz="half" idx="10"/>
          </p:nvPr>
        </p:nvSpPr>
        <p:spPr/>
        <p:txBody>
          <a:bodyPr/>
          <a:lstStyle/>
          <a:p>
            <a:fld id="{8C2566EB-4E69-A94C-9E2E-58BC3167CFA9}" type="datetime1">
              <a:rPr lang="en-US" smtClean="0"/>
              <a:t>8/24/23</a:t>
            </a:fld>
            <a:endParaRPr lang="en-US"/>
          </a:p>
        </p:txBody>
      </p:sp>
      <p:sp>
        <p:nvSpPr>
          <p:cNvPr id="3" name="Footer Placeholder 2">
            <a:extLst>
              <a:ext uri="{FF2B5EF4-FFF2-40B4-BE49-F238E27FC236}">
                <a16:creationId xmlns:a16="http://schemas.microsoft.com/office/drawing/2014/main" id="{C905B655-4147-E441-9ADD-A7F489823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99F4FF-0802-9D45-B611-0AA40D01E9E7}"/>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77984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43DF0-EB36-D94A-AC72-E47A27462A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80FA92-9DDC-8F47-9C91-AAD58C2AF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A870A4-C063-E842-B0E6-65EE01A17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D139FA-BA47-3342-8D8A-6B0B00CCEE53}"/>
              </a:ext>
            </a:extLst>
          </p:cNvPr>
          <p:cNvSpPr>
            <a:spLocks noGrp="1"/>
          </p:cNvSpPr>
          <p:nvPr>
            <p:ph type="dt" sz="half" idx="10"/>
          </p:nvPr>
        </p:nvSpPr>
        <p:spPr/>
        <p:txBody>
          <a:bodyPr/>
          <a:lstStyle/>
          <a:p>
            <a:fld id="{01FD3C1B-6FB8-014B-8C40-9F140E22D834}" type="datetime1">
              <a:rPr lang="en-US" smtClean="0"/>
              <a:t>8/24/23</a:t>
            </a:fld>
            <a:endParaRPr lang="en-US"/>
          </a:p>
        </p:txBody>
      </p:sp>
      <p:sp>
        <p:nvSpPr>
          <p:cNvPr id="6" name="Footer Placeholder 5">
            <a:extLst>
              <a:ext uri="{FF2B5EF4-FFF2-40B4-BE49-F238E27FC236}">
                <a16:creationId xmlns:a16="http://schemas.microsoft.com/office/drawing/2014/main" id="{EAEA7600-BDF2-0E40-9712-E715096DF9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5AE18C-2963-7A4F-98B1-0E6976B2CFFE}"/>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187393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6EDF-22E0-8D41-B6E7-B9975E74D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46061-0198-524D-82B8-567EB785F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D7BBDF-8A58-6D4B-A621-75351B9F4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7AE93-EC84-2045-9D83-E7B107574768}"/>
              </a:ext>
            </a:extLst>
          </p:cNvPr>
          <p:cNvSpPr>
            <a:spLocks noGrp="1"/>
          </p:cNvSpPr>
          <p:nvPr>
            <p:ph type="dt" sz="half" idx="10"/>
          </p:nvPr>
        </p:nvSpPr>
        <p:spPr/>
        <p:txBody>
          <a:bodyPr/>
          <a:lstStyle/>
          <a:p>
            <a:fld id="{6F874562-6797-8A43-8A7D-25CB7BC8E00C}" type="datetime1">
              <a:rPr lang="en-US" smtClean="0"/>
              <a:t>8/24/23</a:t>
            </a:fld>
            <a:endParaRPr lang="en-US"/>
          </a:p>
        </p:txBody>
      </p:sp>
      <p:sp>
        <p:nvSpPr>
          <p:cNvPr id="6" name="Footer Placeholder 5">
            <a:extLst>
              <a:ext uri="{FF2B5EF4-FFF2-40B4-BE49-F238E27FC236}">
                <a16:creationId xmlns:a16="http://schemas.microsoft.com/office/drawing/2014/main" id="{4FECEE2A-A4D3-004D-8CA6-8BE601812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F0027F-2959-8740-9557-B36F4C732E43}"/>
              </a:ext>
            </a:extLst>
          </p:cNvPr>
          <p:cNvSpPr>
            <a:spLocks noGrp="1"/>
          </p:cNvSpPr>
          <p:nvPr>
            <p:ph type="sldNum" sz="quarter" idx="12"/>
          </p:nvPr>
        </p:nvSpPr>
        <p:spPr/>
        <p:txBody>
          <a:bodyPr/>
          <a:lstStyle/>
          <a:p>
            <a:fld id="{934C0642-4071-7D48-AFF8-BD27182896CC}" type="slidenum">
              <a:rPr lang="en-US" smtClean="0"/>
              <a:t>‹#›</a:t>
            </a:fld>
            <a:endParaRPr lang="en-US"/>
          </a:p>
        </p:txBody>
      </p:sp>
    </p:spTree>
    <p:extLst>
      <p:ext uri="{BB962C8B-B14F-4D97-AF65-F5344CB8AC3E}">
        <p14:creationId xmlns:p14="http://schemas.microsoft.com/office/powerpoint/2010/main" val="93136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7FA67B-1A12-3F4A-9E87-A303A8C40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6D706B-C34E-1F44-BF0A-5F9C13EE4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283D8-E35F-3B4B-A971-2BEBD9DF6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551D4-79AA-D344-8FF9-1ECB79C05119}" type="datetime1">
              <a:rPr lang="en-US" smtClean="0"/>
              <a:t>8/24/23</a:t>
            </a:fld>
            <a:endParaRPr lang="en-US"/>
          </a:p>
        </p:txBody>
      </p:sp>
      <p:sp>
        <p:nvSpPr>
          <p:cNvPr id="5" name="Footer Placeholder 4">
            <a:extLst>
              <a:ext uri="{FF2B5EF4-FFF2-40B4-BE49-F238E27FC236}">
                <a16:creationId xmlns:a16="http://schemas.microsoft.com/office/drawing/2014/main" id="{239A3C66-6F9F-3C4D-B0B0-DB8D14C24E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9C13D-EDDE-D648-8719-0E773DE716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C0642-4071-7D48-AFF8-BD27182896CC}" type="slidenum">
              <a:rPr lang="en-US" smtClean="0"/>
              <a:t>‹#›</a:t>
            </a:fld>
            <a:endParaRPr lang="en-US"/>
          </a:p>
        </p:txBody>
      </p:sp>
    </p:spTree>
    <p:extLst>
      <p:ext uri="{BB962C8B-B14F-4D97-AF65-F5344CB8AC3E}">
        <p14:creationId xmlns:p14="http://schemas.microsoft.com/office/powerpoint/2010/main" val="2060432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tiff"/><Relationship Id="rId9" Type="http://schemas.openxmlformats.org/officeDocument/2006/relationships/image" Target="../media/image12.tif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9BA8-CFCE-D84A-BBB6-196BCA163E34}"/>
              </a:ext>
            </a:extLst>
          </p:cNvPr>
          <p:cNvSpPr>
            <a:spLocks noGrp="1"/>
          </p:cNvSpPr>
          <p:nvPr>
            <p:ph type="ctrTitle"/>
          </p:nvPr>
        </p:nvSpPr>
        <p:spPr>
          <a:xfrm>
            <a:off x="1524000" y="1207583"/>
            <a:ext cx="9144000" cy="2387600"/>
          </a:xfrm>
        </p:spPr>
        <p:txBody>
          <a:bodyPr>
            <a:normAutofit fontScale="90000"/>
          </a:bodyPr>
          <a:lstStyle/>
          <a:p>
            <a:r>
              <a:rPr lang="en-US" dirty="0"/>
              <a:t>Data, Environment and Society</a:t>
            </a:r>
            <a:br>
              <a:rPr lang="en-US" dirty="0"/>
            </a:br>
            <a:r>
              <a:rPr lang="en-US" dirty="0"/>
              <a:t>(ER131)</a:t>
            </a:r>
            <a:br>
              <a:rPr lang="en-US" dirty="0"/>
            </a:br>
            <a:br>
              <a:rPr lang="en-US" dirty="0"/>
            </a:br>
            <a:r>
              <a:rPr lang="en-US" sz="7300" dirty="0"/>
              <a:t>Lecture 1: Introduction</a:t>
            </a:r>
          </a:p>
        </p:txBody>
      </p:sp>
      <p:sp>
        <p:nvSpPr>
          <p:cNvPr id="3" name="Subtitle 2">
            <a:extLst>
              <a:ext uri="{FF2B5EF4-FFF2-40B4-BE49-F238E27FC236}">
                <a16:creationId xmlns:a16="http://schemas.microsoft.com/office/drawing/2014/main" id="{252C8A9D-DF07-BA49-B598-8707BF2BA016}"/>
              </a:ext>
            </a:extLst>
          </p:cNvPr>
          <p:cNvSpPr>
            <a:spLocks noGrp="1"/>
          </p:cNvSpPr>
          <p:nvPr>
            <p:ph type="subTitle" idx="1"/>
          </p:nvPr>
        </p:nvSpPr>
        <p:spPr>
          <a:xfrm>
            <a:off x="1524000" y="4029550"/>
            <a:ext cx="9144000" cy="1655762"/>
          </a:xfrm>
        </p:spPr>
        <p:txBody>
          <a:bodyPr>
            <a:normAutofit/>
          </a:bodyPr>
          <a:lstStyle/>
          <a:p>
            <a:r>
              <a:rPr lang="en-US" dirty="0"/>
              <a:t>August 24, 2023</a:t>
            </a:r>
          </a:p>
          <a:p>
            <a:r>
              <a:rPr lang="en-US" dirty="0"/>
              <a:t>Instructor: Duncan Callaway</a:t>
            </a:r>
          </a:p>
          <a:p>
            <a:r>
              <a:rPr lang="en-US" dirty="0"/>
              <a:t>GSI: Colette Brown</a:t>
            </a:r>
          </a:p>
        </p:txBody>
      </p:sp>
    </p:spTree>
    <p:extLst>
      <p:ext uri="{BB962C8B-B14F-4D97-AF65-F5344CB8AC3E}">
        <p14:creationId xmlns:p14="http://schemas.microsoft.com/office/powerpoint/2010/main" val="352522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5F1D-A019-E246-A748-7818C9E65FF5}"/>
              </a:ext>
            </a:extLst>
          </p:cNvPr>
          <p:cNvSpPr>
            <a:spLocks noGrp="1"/>
          </p:cNvSpPr>
          <p:nvPr>
            <p:ph type="title"/>
          </p:nvPr>
        </p:nvSpPr>
        <p:spPr/>
        <p:txBody>
          <a:bodyPr/>
          <a:lstStyle/>
          <a:p>
            <a:r>
              <a:rPr lang="en-US" dirty="0"/>
              <a:t>A note on COVID</a:t>
            </a:r>
          </a:p>
        </p:txBody>
      </p:sp>
      <p:sp>
        <p:nvSpPr>
          <p:cNvPr id="3" name="Content Placeholder 2">
            <a:extLst>
              <a:ext uri="{FF2B5EF4-FFF2-40B4-BE49-F238E27FC236}">
                <a16:creationId xmlns:a16="http://schemas.microsoft.com/office/drawing/2014/main" id="{1F87A9BD-87D8-634B-A925-923AC671EF07}"/>
              </a:ext>
            </a:extLst>
          </p:cNvPr>
          <p:cNvSpPr>
            <a:spLocks noGrp="1"/>
          </p:cNvSpPr>
          <p:nvPr>
            <p:ph idx="1"/>
          </p:nvPr>
        </p:nvSpPr>
        <p:spPr>
          <a:xfrm>
            <a:off x="838200" y="1511559"/>
            <a:ext cx="10515600" cy="4981316"/>
          </a:xfrm>
        </p:spPr>
        <p:txBody>
          <a:bodyPr>
            <a:normAutofit/>
          </a:bodyPr>
          <a:lstStyle/>
          <a:p>
            <a:r>
              <a:rPr lang="en-US" dirty="0"/>
              <a:t>We’re a little less nervous than last year, but…</a:t>
            </a:r>
          </a:p>
          <a:p>
            <a:r>
              <a:rPr lang="en-US" dirty="0"/>
              <a:t>Consider wearing KF94 or N95 masks (no valve).</a:t>
            </a:r>
          </a:p>
          <a:p>
            <a:r>
              <a:rPr lang="en-US" dirty="0"/>
              <a:t>Choose one place to sit and stay there all semester –reduces mixing</a:t>
            </a:r>
          </a:p>
          <a:p>
            <a:r>
              <a:rPr lang="en-US" dirty="0"/>
              <a:t>Colette and I will lecture by zoom or cancel class if we are not well</a:t>
            </a:r>
          </a:p>
        </p:txBody>
      </p:sp>
      <p:sp>
        <p:nvSpPr>
          <p:cNvPr id="4" name="Slide Number Placeholder 3">
            <a:extLst>
              <a:ext uri="{FF2B5EF4-FFF2-40B4-BE49-F238E27FC236}">
                <a16:creationId xmlns:a16="http://schemas.microsoft.com/office/drawing/2014/main" id="{4C7B3994-2D88-484F-A434-71285D822743}"/>
              </a:ext>
            </a:extLst>
          </p:cNvPr>
          <p:cNvSpPr>
            <a:spLocks noGrp="1"/>
          </p:cNvSpPr>
          <p:nvPr>
            <p:ph type="sldNum" sz="quarter" idx="12"/>
          </p:nvPr>
        </p:nvSpPr>
        <p:spPr/>
        <p:txBody>
          <a:bodyPr/>
          <a:lstStyle/>
          <a:p>
            <a:fld id="{934C0642-4071-7D48-AFF8-BD27182896CC}" type="slidenum">
              <a:rPr lang="en-US" smtClean="0"/>
              <a:t>10</a:t>
            </a:fld>
            <a:endParaRPr lang="en-US"/>
          </a:p>
        </p:txBody>
      </p:sp>
    </p:spTree>
    <p:extLst>
      <p:ext uri="{BB962C8B-B14F-4D97-AF65-F5344CB8AC3E}">
        <p14:creationId xmlns:p14="http://schemas.microsoft.com/office/powerpoint/2010/main" val="1640504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34A5-DA86-2247-BB5E-1D54378A6FDE}"/>
              </a:ext>
            </a:extLst>
          </p:cNvPr>
          <p:cNvSpPr>
            <a:spLocks noGrp="1"/>
          </p:cNvSpPr>
          <p:nvPr>
            <p:ph type="title"/>
          </p:nvPr>
        </p:nvSpPr>
        <p:spPr/>
        <p:txBody>
          <a:bodyPr/>
          <a:lstStyle/>
          <a:p>
            <a:r>
              <a:rPr lang="en-US" dirty="0"/>
              <a:t>What we’ll do for the remainder of today</a:t>
            </a:r>
          </a:p>
        </p:txBody>
      </p:sp>
      <p:sp>
        <p:nvSpPr>
          <p:cNvPr id="3" name="Content Placeholder 2">
            <a:extLst>
              <a:ext uri="{FF2B5EF4-FFF2-40B4-BE49-F238E27FC236}">
                <a16:creationId xmlns:a16="http://schemas.microsoft.com/office/drawing/2014/main" id="{3B58F467-CD4F-3847-B1FA-13C0CA005A93}"/>
              </a:ext>
            </a:extLst>
          </p:cNvPr>
          <p:cNvSpPr>
            <a:spLocks noGrp="1"/>
          </p:cNvSpPr>
          <p:nvPr>
            <p:ph idx="1"/>
          </p:nvPr>
        </p:nvSpPr>
        <p:spPr/>
        <p:txBody>
          <a:bodyPr/>
          <a:lstStyle/>
          <a:p>
            <a:r>
              <a:rPr lang="en-US" dirty="0"/>
              <a:t>Brief overview of the course</a:t>
            </a:r>
          </a:p>
          <a:p>
            <a:r>
              <a:rPr lang="en-US" dirty="0"/>
              <a:t>Another small group breakout</a:t>
            </a:r>
          </a:p>
          <a:p>
            <a:r>
              <a:rPr lang="en-US" dirty="0"/>
              <a:t>Finish early for Q&amp;A</a:t>
            </a:r>
          </a:p>
          <a:p>
            <a:endParaRPr lang="en-US" dirty="0"/>
          </a:p>
        </p:txBody>
      </p:sp>
      <p:sp>
        <p:nvSpPr>
          <p:cNvPr id="4" name="Slide Number Placeholder 3">
            <a:extLst>
              <a:ext uri="{FF2B5EF4-FFF2-40B4-BE49-F238E27FC236}">
                <a16:creationId xmlns:a16="http://schemas.microsoft.com/office/drawing/2014/main" id="{05CB4116-13FA-4041-8B56-F8BF87505C22}"/>
              </a:ext>
            </a:extLst>
          </p:cNvPr>
          <p:cNvSpPr>
            <a:spLocks noGrp="1"/>
          </p:cNvSpPr>
          <p:nvPr>
            <p:ph type="sldNum" sz="quarter" idx="12"/>
          </p:nvPr>
        </p:nvSpPr>
        <p:spPr/>
        <p:txBody>
          <a:bodyPr/>
          <a:lstStyle/>
          <a:p>
            <a:fld id="{934C0642-4071-7D48-AFF8-BD27182896CC}" type="slidenum">
              <a:rPr lang="en-US" smtClean="0"/>
              <a:t>11</a:t>
            </a:fld>
            <a:endParaRPr lang="en-US"/>
          </a:p>
        </p:txBody>
      </p:sp>
    </p:spTree>
    <p:extLst>
      <p:ext uri="{BB962C8B-B14F-4D97-AF65-F5344CB8AC3E}">
        <p14:creationId xmlns:p14="http://schemas.microsoft.com/office/powerpoint/2010/main" val="383669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9B12-5659-D043-9D33-7BC3DACC38C3}"/>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764CE027-21C7-1040-8BC0-CEDB1DE64AE4}"/>
              </a:ext>
            </a:extLst>
          </p:cNvPr>
          <p:cNvSpPr>
            <a:spLocks noGrp="1"/>
          </p:cNvSpPr>
          <p:nvPr>
            <p:ph idx="1"/>
          </p:nvPr>
        </p:nvSpPr>
        <p:spPr/>
        <p:txBody>
          <a:bodyPr/>
          <a:lstStyle/>
          <a:p>
            <a:pPr marL="0" indent="0" algn="ctr">
              <a:buNone/>
            </a:pPr>
            <a:r>
              <a:rPr lang="en-US" i="1" dirty="0"/>
              <a:t>“Data science focuses on exploiting the modern deluge of data for prediction, exploration, understanding, and intervention” </a:t>
            </a:r>
          </a:p>
          <a:p>
            <a:pPr marL="0" indent="0" algn="ctr">
              <a:buNone/>
            </a:pPr>
            <a:r>
              <a:rPr lang="en-US" dirty="0"/>
              <a:t>--</a:t>
            </a:r>
            <a:r>
              <a:rPr lang="en-US" dirty="0" err="1"/>
              <a:t>Blei</a:t>
            </a:r>
            <a:r>
              <a:rPr lang="en-US" dirty="0"/>
              <a:t> and Smith (2017)</a:t>
            </a:r>
          </a:p>
          <a:p>
            <a:r>
              <a:rPr lang="en-US" dirty="0"/>
              <a:t>It is a mix of data, computing and statistics.  </a:t>
            </a:r>
          </a:p>
          <a:p>
            <a:r>
              <a:rPr lang="en-US" dirty="0"/>
              <a:t>It is not </a:t>
            </a:r>
            <a:r>
              <a:rPr lang="en-US" b="1" dirty="0"/>
              <a:t>only</a:t>
            </a:r>
            <a:r>
              <a:rPr lang="en-US" b="1" i="1" dirty="0"/>
              <a:t> </a:t>
            </a:r>
            <a:r>
              <a:rPr lang="en-US" dirty="0"/>
              <a:t>statistics: the algorithms have deep origins in computing and computer science</a:t>
            </a:r>
          </a:p>
          <a:p>
            <a:r>
              <a:rPr lang="en-US" dirty="0"/>
              <a:t>It is not </a:t>
            </a:r>
            <a:r>
              <a:rPr lang="en-US" b="1" dirty="0"/>
              <a:t>only</a:t>
            </a:r>
            <a:r>
              <a:rPr lang="en-US" dirty="0"/>
              <a:t> computing: one must understand the fundamentals of the origins and characteristics of data</a:t>
            </a:r>
          </a:p>
          <a:p>
            <a:endParaRPr lang="en-US" dirty="0"/>
          </a:p>
        </p:txBody>
      </p:sp>
      <p:sp>
        <p:nvSpPr>
          <p:cNvPr id="4" name="Slide Number Placeholder 3">
            <a:extLst>
              <a:ext uri="{FF2B5EF4-FFF2-40B4-BE49-F238E27FC236}">
                <a16:creationId xmlns:a16="http://schemas.microsoft.com/office/drawing/2014/main" id="{46BB105D-C289-5D43-9AFC-4AB5A6AEEF5E}"/>
              </a:ext>
            </a:extLst>
          </p:cNvPr>
          <p:cNvSpPr>
            <a:spLocks noGrp="1"/>
          </p:cNvSpPr>
          <p:nvPr>
            <p:ph type="sldNum" sz="quarter" idx="12"/>
          </p:nvPr>
        </p:nvSpPr>
        <p:spPr/>
        <p:txBody>
          <a:bodyPr/>
          <a:lstStyle/>
          <a:p>
            <a:fld id="{934C0642-4071-7D48-AFF8-BD27182896CC}" type="slidenum">
              <a:rPr lang="en-US" smtClean="0"/>
              <a:t>12</a:t>
            </a:fld>
            <a:endParaRPr lang="en-US"/>
          </a:p>
        </p:txBody>
      </p:sp>
    </p:spTree>
    <p:extLst>
      <p:ext uri="{BB962C8B-B14F-4D97-AF65-F5344CB8AC3E}">
        <p14:creationId xmlns:p14="http://schemas.microsoft.com/office/powerpoint/2010/main" val="251335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39FB-E7F6-794D-8071-73C56F2D6405}"/>
              </a:ext>
            </a:extLst>
          </p:cNvPr>
          <p:cNvSpPr>
            <a:spLocks noGrp="1"/>
          </p:cNvSpPr>
          <p:nvPr>
            <p:ph type="title"/>
          </p:nvPr>
        </p:nvSpPr>
        <p:spPr>
          <a:xfrm>
            <a:off x="247891" y="242787"/>
            <a:ext cx="10515600" cy="1325563"/>
          </a:xfrm>
        </p:spPr>
        <p:txBody>
          <a:bodyPr/>
          <a:lstStyle/>
          <a:p>
            <a:r>
              <a:rPr lang="en-US" dirty="0"/>
              <a:t>What does “big data” mean?</a:t>
            </a:r>
          </a:p>
        </p:txBody>
      </p:sp>
      <p:sp>
        <p:nvSpPr>
          <p:cNvPr id="3" name="Content Placeholder 2">
            <a:extLst>
              <a:ext uri="{FF2B5EF4-FFF2-40B4-BE49-F238E27FC236}">
                <a16:creationId xmlns:a16="http://schemas.microsoft.com/office/drawing/2014/main" id="{C7D1144A-A941-E841-9DFB-6E511E9726B7}"/>
              </a:ext>
            </a:extLst>
          </p:cNvPr>
          <p:cNvSpPr>
            <a:spLocks noGrp="1"/>
          </p:cNvSpPr>
          <p:nvPr>
            <p:ph idx="1"/>
          </p:nvPr>
        </p:nvSpPr>
        <p:spPr>
          <a:xfrm>
            <a:off x="838200" y="1825625"/>
            <a:ext cx="6066624" cy="4789588"/>
          </a:xfrm>
        </p:spPr>
        <p:txBody>
          <a:bodyPr>
            <a:normAutofit/>
          </a:bodyPr>
          <a:lstStyle/>
          <a:p>
            <a:r>
              <a:rPr lang="en-US" dirty="0"/>
              <a:t>Two characteristics</a:t>
            </a:r>
          </a:p>
          <a:p>
            <a:pPr lvl="1"/>
            <a:r>
              <a:rPr lang="en-US" dirty="0"/>
              <a:t>Data sets are large (many data points in total, or cells in a spreadsheet)</a:t>
            </a:r>
          </a:p>
          <a:p>
            <a:pPr lvl="1"/>
            <a:r>
              <a:rPr lang="en-US" dirty="0"/>
              <a:t>Data sets are </a:t>
            </a:r>
            <a:r>
              <a:rPr lang="en-US" i="1" dirty="0"/>
              <a:t>wide </a:t>
            </a:r>
            <a:r>
              <a:rPr lang="en-US" dirty="0"/>
              <a:t>(many different fields, or columns in a spreadsheet)</a:t>
            </a:r>
          </a:p>
          <a:p>
            <a:r>
              <a:rPr lang="en-US" dirty="0"/>
              <a:t>If you can work with it in Excel, it’s not big data</a:t>
            </a:r>
          </a:p>
        </p:txBody>
      </p:sp>
      <p:sp>
        <p:nvSpPr>
          <p:cNvPr id="4" name="Slide Number Placeholder 3">
            <a:extLst>
              <a:ext uri="{FF2B5EF4-FFF2-40B4-BE49-F238E27FC236}">
                <a16:creationId xmlns:a16="http://schemas.microsoft.com/office/drawing/2014/main" id="{03DEB947-08EB-1A41-876A-568512270D25}"/>
              </a:ext>
            </a:extLst>
          </p:cNvPr>
          <p:cNvSpPr>
            <a:spLocks noGrp="1"/>
          </p:cNvSpPr>
          <p:nvPr>
            <p:ph type="sldNum" sz="quarter" idx="12"/>
          </p:nvPr>
        </p:nvSpPr>
        <p:spPr/>
        <p:txBody>
          <a:bodyPr/>
          <a:lstStyle/>
          <a:p>
            <a:fld id="{934C0642-4071-7D48-AFF8-BD27182896CC}" type="slidenum">
              <a:rPr lang="en-US" smtClean="0"/>
              <a:t>13</a:t>
            </a:fld>
            <a:endParaRPr lang="en-US"/>
          </a:p>
        </p:txBody>
      </p:sp>
      <p:pic>
        <p:nvPicPr>
          <p:cNvPr id="6" name="Picture 5">
            <a:extLst>
              <a:ext uri="{FF2B5EF4-FFF2-40B4-BE49-F238E27FC236}">
                <a16:creationId xmlns:a16="http://schemas.microsoft.com/office/drawing/2014/main" id="{C8F5CAF0-2D60-FC4B-887E-C2DAEC59B70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04824" y="242787"/>
            <a:ext cx="5287176" cy="3165676"/>
          </a:xfrm>
          <a:prstGeom prst="rect">
            <a:avLst/>
          </a:prstGeom>
        </p:spPr>
      </p:pic>
      <p:pic>
        <p:nvPicPr>
          <p:cNvPr id="7" name="Picture 6">
            <a:extLst>
              <a:ext uri="{FF2B5EF4-FFF2-40B4-BE49-F238E27FC236}">
                <a16:creationId xmlns:a16="http://schemas.microsoft.com/office/drawing/2014/main" id="{76055C37-744D-CD4D-BDAE-27AC2F1EA6C3}"/>
              </a:ext>
            </a:extLst>
          </p:cNvPr>
          <p:cNvPicPr>
            <a:picLocks noChangeAspect="1"/>
          </p:cNvPicPr>
          <p:nvPr/>
        </p:nvPicPr>
        <p:blipFill>
          <a:blip r:embed="rId4"/>
          <a:stretch>
            <a:fillRect/>
          </a:stretch>
        </p:blipFill>
        <p:spPr>
          <a:xfrm>
            <a:off x="6875372" y="3408463"/>
            <a:ext cx="5312406" cy="3177462"/>
          </a:xfrm>
          <a:prstGeom prst="rect">
            <a:avLst/>
          </a:prstGeom>
        </p:spPr>
      </p:pic>
    </p:spTree>
    <p:extLst>
      <p:ext uri="{BB962C8B-B14F-4D97-AF65-F5344CB8AC3E}">
        <p14:creationId xmlns:p14="http://schemas.microsoft.com/office/powerpoint/2010/main" val="211740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784D-1A05-704B-BA56-20795630473D}"/>
              </a:ext>
            </a:extLst>
          </p:cNvPr>
          <p:cNvSpPr>
            <a:spLocks noGrp="1"/>
          </p:cNvSpPr>
          <p:nvPr>
            <p:ph type="title"/>
          </p:nvPr>
        </p:nvSpPr>
        <p:spPr>
          <a:xfrm>
            <a:off x="711200" y="365125"/>
            <a:ext cx="10922000" cy="1325563"/>
          </a:xfrm>
        </p:spPr>
        <p:txBody>
          <a:bodyPr/>
          <a:lstStyle/>
          <a:p>
            <a:r>
              <a:rPr lang="en-US" dirty="0"/>
              <a:t>One translation of “big data” and “data science”</a:t>
            </a:r>
          </a:p>
        </p:txBody>
      </p:sp>
      <p:sp>
        <p:nvSpPr>
          <p:cNvPr id="3" name="Content Placeholder 2">
            <a:extLst>
              <a:ext uri="{FF2B5EF4-FFF2-40B4-BE49-F238E27FC236}">
                <a16:creationId xmlns:a16="http://schemas.microsoft.com/office/drawing/2014/main" id="{86078A78-4E7B-0749-9631-877E1A836F12}"/>
              </a:ext>
            </a:extLst>
          </p:cNvPr>
          <p:cNvSpPr>
            <a:spLocks noGrp="1"/>
          </p:cNvSpPr>
          <p:nvPr>
            <p:ph idx="1"/>
          </p:nvPr>
        </p:nvSpPr>
        <p:spPr>
          <a:xfrm>
            <a:off x="838200" y="1690688"/>
            <a:ext cx="10515600" cy="4802187"/>
          </a:xfrm>
        </p:spPr>
        <p:txBody>
          <a:bodyPr>
            <a:normAutofit/>
          </a:bodyPr>
          <a:lstStyle/>
          <a:p>
            <a:r>
              <a:rPr lang="en-US" sz="3200" dirty="0"/>
              <a:t>Often, big data means that we can get insight into problems that before required </a:t>
            </a:r>
            <a:r>
              <a:rPr lang="en-US" sz="3200" b="1" dirty="0"/>
              <a:t>theoretical</a:t>
            </a:r>
            <a:r>
              <a:rPr lang="en-US" sz="3200" dirty="0"/>
              <a:t> underpinnings</a:t>
            </a:r>
          </a:p>
          <a:p>
            <a:r>
              <a:rPr lang="en-US" sz="3200" dirty="0"/>
              <a:t>Imagine Isaac Newton as a data scientist.  </a:t>
            </a:r>
          </a:p>
          <a:p>
            <a:pPr lvl="1"/>
            <a:r>
              <a:rPr lang="en-US" sz="2800" dirty="0"/>
              <a:t>Rather than working out the theory (F=ma…)</a:t>
            </a:r>
          </a:p>
          <a:p>
            <a:pPr lvl="1"/>
            <a:r>
              <a:rPr lang="en-US" sz="2800" dirty="0"/>
              <a:t>Newton could have trained a statistical “black box” model to predict the path of a projectile based on speed and direction</a:t>
            </a:r>
          </a:p>
        </p:txBody>
      </p:sp>
      <p:sp>
        <p:nvSpPr>
          <p:cNvPr id="4" name="Slide Number Placeholder 3">
            <a:extLst>
              <a:ext uri="{FF2B5EF4-FFF2-40B4-BE49-F238E27FC236}">
                <a16:creationId xmlns:a16="http://schemas.microsoft.com/office/drawing/2014/main" id="{2DCCFC4C-3D47-5F43-AA4F-A2A4266B2BA4}"/>
              </a:ext>
            </a:extLst>
          </p:cNvPr>
          <p:cNvSpPr>
            <a:spLocks noGrp="1"/>
          </p:cNvSpPr>
          <p:nvPr>
            <p:ph type="sldNum" sz="quarter" idx="12"/>
          </p:nvPr>
        </p:nvSpPr>
        <p:spPr/>
        <p:txBody>
          <a:bodyPr/>
          <a:lstStyle/>
          <a:p>
            <a:fld id="{934C0642-4071-7D48-AFF8-BD27182896CC}" type="slidenum">
              <a:rPr lang="en-US" smtClean="0"/>
              <a:t>14</a:t>
            </a:fld>
            <a:endParaRPr lang="en-US"/>
          </a:p>
        </p:txBody>
      </p:sp>
    </p:spTree>
    <p:extLst>
      <p:ext uri="{BB962C8B-B14F-4D97-AF65-F5344CB8AC3E}">
        <p14:creationId xmlns:p14="http://schemas.microsoft.com/office/powerpoint/2010/main" val="126103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391E-41FF-4B40-91BA-A4943F49F9D3}"/>
              </a:ext>
            </a:extLst>
          </p:cNvPr>
          <p:cNvSpPr>
            <a:spLocks noGrp="1"/>
          </p:cNvSpPr>
          <p:nvPr>
            <p:ph type="title"/>
          </p:nvPr>
        </p:nvSpPr>
        <p:spPr>
          <a:xfrm>
            <a:off x="838200" y="1593026"/>
            <a:ext cx="10515600" cy="2254356"/>
          </a:xfrm>
        </p:spPr>
        <p:txBody>
          <a:bodyPr>
            <a:normAutofit/>
          </a:bodyPr>
          <a:lstStyle/>
          <a:p>
            <a:r>
              <a:rPr lang="en-US"/>
              <a:t>Central theme of the course: using </a:t>
            </a:r>
            <a:r>
              <a:rPr lang="en-US" i="1"/>
              <a:t>prediction</a:t>
            </a:r>
            <a:r>
              <a:rPr lang="en-US"/>
              <a:t> methods in support of </a:t>
            </a:r>
            <a:r>
              <a:rPr lang="en-US" i="1"/>
              <a:t>resource allocation </a:t>
            </a:r>
            <a:r>
              <a:rPr lang="en-US"/>
              <a:t>decisions</a:t>
            </a:r>
            <a:endParaRPr lang="en-US" dirty="0"/>
          </a:p>
        </p:txBody>
      </p:sp>
      <p:sp>
        <p:nvSpPr>
          <p:cNvPr id="4" name="Slide Number Placeholder 3">
            <a:extLst>
              <a:ext uri="{FF2B5EF4-FFF2-40B4-BE49-F238E27FC236}">
                <a16:creationId xmlns:a16="http://schemas.microsoft.com/office/drawing/2014/main" id="{73E6AAF2-7C57-7444-93AB-D5869AFF9752}"/>
              </a:ext>
            </a:extLst>
          </p:cNvPr>
          <p:cNvSpPr>
            <a:spLocks noGrp="1"/>
          </p:cNvSpPr>
          <p:nvPr>
            <p:ph type="sldNum" sz="quarter" idx="12"/>
          </p:nvPr>
        </p:nvSpPr>
        <p:spPr/>
        <p:txBody>
          <a:bodyPr/>
          <a:lstStyle/>
          <a:p>
            <a:fld id="{934C0642-4071-7D48-AFF8-BD27182896CC}" type="slidenum">
              <a:rPr lang="en-US" smtClean="0"/>
              <a:t>15</a:t>
            </a:fld>
            <a:endParaRPr lang="en-US"/>
          </a:p>
        </p:txBody>
      </p:sp>
      <p:sp>
        <p:nvSpPr>
          <p:cNvPr id="5" name="Content Placeholder 2">
            <a:extLst>
              <a:ext uri="{FF2B5EF4-FFF2-40B4-BE49-F238E27FC236}">
                <a16:creationId xmlns:a16="http://schemas.microsoft.com/office/drawing/2014/main" id="{5DF03BC1-2467-1648-947E-2125BA0C1228}"/>
              </a:ext>
            </a:extLst>
          </p:cNvPr>
          <p:cNvSpPr>
            <a:spLocks noGrp="1"/>
          </p:cNvSpPr>
          <p:nvPr>
            <p:ph idx="1"/>
          </p:nvPr>
        </p:nvSpPr>
        <p:spPr>
          <a:xfrm>
            <a:off x="838200" y="4433979"/>
            <a:ext cx="10515600" cy="1254483"/>
          </a:xfrm>
        </p:spPr>
        <p:txBody>
          <a:bodyPr>
            <a:normAutofit/>
          </a:bodyPr>
          <a:lstStyle/>
          <a:p>
            <a:pPr marL="0" indent="0">
              <a:buNone/>
            </a:pPr>
            <a:r>
              <a:rPr lang="en-US"/>
              <a:t>Let’s unpack this a little further…</a:t>
            </a:r>
            <a:endParaRPr lang="en-US" dirty="0"/>
          </a:p>
        </p:txBody>
      </p:sp>
      <p:pic>
        <p:nvPicPr>
          <p:cNvPr id="6" name="Picture 2" descr="A Palladium Prediction Of $5000 by 2020, Possible or Not ...">
            <a:extLst>
              <a:ext uri="{FF2B5EF4-FFF2-40B4-BE49-F238E27FC236}">
                <a16:creationId xmlns:a16="http://schemas.microsoft.com/office/drawing/2014/main" id="{D52B6DC9-34C8-2E4A-AE6A-40E3CE9707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58112" y="3429000"/>
            <a:ext cx="4052887" cy="237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6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CF13-9990-ED43-89A4-7EF541EA80A9}"/>
              </a:ext>
            </a:extLst>
          </p:cNvPr>
          <p:cNvSpPr>
            <a:spLocks noGrp="1"/>
          </p:cNvSpPr>
          <p:nvPr>
            <p:ph type="title"/>
          </p:nvPr>
        </p:nvSpPr>
        <p:spPr/>
        <p:txBody>
          <a:bodyPr/>
          <a:lstStyle/>
          <a:p>
            <a:r>
              <a:rPr lang="en-US" dirty="0"/>
              <a:t>What can we do with data science?</a:t>
            </a:r>
            <a:br>
              <a:rPr lang="en-US" dirty="0"/>
            </a:br>
            <a:r>
              <a:rPr lang="en-US" dirty="0"/>
              <a:t>Cloud seeding vs. Umbrellas</a:t>
            </a:r>
          </a:p>
        </p:txBody>
      </p:sp>
      <p:sp>
        <p:nvSpPr>
          <p:cNvPr id="3" name="Content Placeholder 2">
            <a:extLst>
              <a:ext uri="{FF2B5EF4-FFF2-40B4-BE49-F238E27FC236}">
                <a16:creationId xmlns:a16="http://schemas.microsoft.com/office/drawing/2014/main" id="{A4B830FB-060E-5F45-8517-C433AB30E1A7}"/>
              </a:ext>
            </a:extLst>
          </p:cNvPr>
          <p:cNvSpPr>
            <a:spLocks noGrp="1"/>
          </p:cNvSpPr>
          <p:nvPr>
            <p:ph idx="1"/>
          </p:nvPr>
        </p:nvSpPr>
        <p:spPr>
          <a:xfrm>
            <a:off x="838200" y="1825625"/>
            <a:ext cx="10515600" cy="4351338"/>
          </a:xfrm>
        </p:spPr>
        <p:txBody>
          <a:bodyPr>
            <a:normAutofit lnSpcReduction="10000"/>
          </a:bodyPr>
          <a:lstStyle/>
          <a:p>
            <a:pPr marL="0" indent="0">
              <a:buNone/>
            </a:pPr>
            <a:r>
              <a:rPr lang="en-US" dirty="0"/>
              <a:t>(adapted from Kleinberg </a:t>
            </a:r>
            <a:r>
              <a:rPr lang="en-US" u="sng" dirty="0"/>
              <a:t>AER</a:t>
            </a:r>
            <a:r>
              <a:rPr lang="en-US" dirty="0"/>
              <a:t> 2017)</a:t>
            </a:r>
          </a:p>
          <a:p>
            <a:r>
              <a:rPr lang="en-US" dirty="0"/>
              <a:t>Consider two policy makers studying rain</a:t>
            </a:r>
          </a:p>
          <a:p>
            <a:pPr lvl="1"/>
            <a:r>
              <a:rPr lang="en-US" dirty="0"/>
              <a:t>One seeks to understand if cloud seeding will make it rain</a:t>
            </a:r>
          </a:p>
          <a:p>
            <a:pPr lvl="1"/>
            <a:r>
              <a:rPr lang="en-US" dirty="0"/>
              <a:t>One seeks to decide whether or not to invest in umbrellas</a:t>
            </a:r>
          </a:p>
          <a:p>
            <a:r>
              <a:rPr lang="en-US" dirty="0"/>
              <a:t>Both require models and data, the analyses are qualitatively different.  Why?</a:t>
            </a:r>
          </a:p>
          <a:p>
            <a:pPr lvl="1"/>
            <a:r>
              <a:rPr lang="en-US" dirty="0"/>
              <a:t>“Cloud seeding” problems are </a:t>
            </a:r>
            <a:r>
              <a:rPr lang="en-US" i="1" dirty="0"/>
              <a:t>impact analyses. </a:t>
            </a:r>
            <a:r>
              <a:rPr lang="en-US" dirty="0"/>
              <a:t>The seek to identify a </a:t>
            </a:r>
            <a:r>
              <a:rPr lang="en-US" i="1" dirty="0"/>
              <a:t>causal</a:t>
            </a:r>
            <a:r>
              <a:rPr lang="en-US" dirty="0"/>
              <a:t> effect via </a:t>
            </a:r>
            <a:r>
              <a:rPr lang="en-US" i="1" dirty="0"/>
              <a:t>inference.</a:t>
            </a:r>
            <a:endParaRPr lang="en-US" dirty="0"/>
          </a:p>
          <a:p>
            <a:pPr lvl="1"/>
            <a:r>
              <a:rPr lang="en-US" dirty="0"/>
              <a:t>We call “umbrella” problems </a:t>
            </a:r>
            <a:r>
              <a:rPr lang="en-US" i="1" dirty="0"/>
              <a:t>resource allocation</a:t>
            </a:r>
            <a:r>
              <a:rPr lang="en-US" dirty="0"/>
              <a:t> problems.  They seek to </a:t>
            </a:r>
            <a:r>
              <a:rPr lang="en-US" i="1" dirty="0"/>
              <a:t>predict</a:t>
            </a:r>
            <a:r>
              <a:rPr lang="en-US" dirty="0"/>
              <a:t> the future so people can decide where to allocate resources and effort.</a:t>
            </a:r>
          </a:p>
          <a:p>
            <a:endParaRPr lang="en-US" dirty="0"/>
          </a:p>
        </p:txBody>
      </p:sp>
      <p:sp>
        <p:nvSpPr>
          <p:cNvPr id="4" name="Slide Number Placeholder 3">
            <a:extLst>
              <a:ext uri="{FF2B5EF4-FFF2-40B4-BE49-F238E27FC236}">
                <a16:creationId xmlns:a16="http://schemas.microsoft.com/office/drawing/2014/main" id="{ABE13D7A-29FA-D347-A417-1376B77EE7A4}"/>
              </a:ext>
            </a:extLst>
          </p:cNvPr>
          <p:cNvSpPr>
            <a:spLocks noGrp="1"/>
          </p:cNvSpPr>
          <p:nvPr>
            <p:ph type="sldNum" sz="quarter" idx="12"/>
          </p:nvPr>
        </p:nvSpPr>
        <p:spPr/>
        <p:txBody>
          <a:bodyPr/>
          <a:lstStyle/>
          <a:p>
            <a:fld id="{934C0642-4071-7D48-AFF8-BD27182896CC}" type="slidenum">
              <a:rPr lang="en-US" smtClean="0"/>
              <a:t>16</a:t>
            </a:fld>
            <a:endParaRPr lang="en-US"/>
          </a:p>
        </p:txBody>
      </p:sp>
      <p:pic>
        <p:nvPicPr>
          <p:cNvPr id="5" name="Picture 4">
            <a:extLst>
              <a:ext uri="{FF2B5EF4-FFF2-40B4-BE49-F238E27FC236}">
                <a16:creationId xmlns:a16="http://schemas.microsoft.com/office/drawing/2014/main" id="{7E66EB8E-BAD6-4E43-9133-C8AD0A3632C2}"/>
              </a:ext>
            </a:extLst>
          </p:cNvPr>
          <p:cNvPicPr>
            <a:picLocks noChangeAspect="1"/>
          </p:cNvPicPr>
          <p:nvPr/>
        </p:nvPicPr>
        <p:blipFill>
          <a:blip r:embed="rId2"/>
          <a:stretch>
            <a:fillRect/>
          </a:stretch>
        </p:blipFill>
        <p:spPr>
          <a:xfrm>
            <a:off x="10306284" y="1498084"/>
            <a:ext cx="1422400" cy="1422400"/>
          </a:xfrm>
          <a:prstGeom prst="rect">
            <a:avLst/>
          </a:prstGeom>
        </p:spPr>
      </p:pic>
      <p:sp>
        <p:nvSpPr>
          <p:cNvPr id="6" name="TextBox 5">
            <a:extLst>
              <a:ext uri="{FF2B5EF4-FFF2-40B4-BE49-F238E27FC236}">
                <a16:creationId xmlns:a16="http://schemas.microsoft.com/office/drawing/2014/main" id="{5EC3EF57-45ED-B24A-A7E3-8AC0D80BF371}"/>
              </a:ext>
            </a:extLst>
          </p:cNvPr>
          <p:cNvSpPr txBox="1"/>
          <p:nvPr/>
        </p:nvSpPr>
        <p:spPr>
          <a:xfrm>
            <a:off x="10207690" y="3039289"/>
            <a:ext cx="1520994" cy="369332"/>
          </a:xfrm>
          <a:prstGeom prst="rect">
            <a:avLst/>
          </a:prstGeom>
          <a:noFill/>
        </p:spPr>
        <p:txBody>
          <a:bodyPr wrap="none" rtlCol="0">
            <a:spAutoFit/>
          </a:bodyPr>
          <a:lstStyle/>
          <a:p>
            <a:r>
              <a:rPr lang="en-US" dirty="0"/>
              <a:t>(</a:t>
            </a:r>
            <a:r>
              <a:rPr lang="en-US" dirty="0" err="1"/>
              <a:t>amazon.com</a:t>
            </a:r>
            <a:r>
              <a:rPr lang="en-US" dirty="0"/>
              <a:t>)</a:t>
            </a:r>
          </a:p>
        </p:txBody>
      </p:sp>
    </p:spTree>
    <p:extLst>
      <p:ext uri="{BB962C8B-B14F-4D97-AF65-F5344CB8AC3E}">
        <p14:creationId xmlns:p14="http://schemas.microsoft.com/office/powerpoint/2010/main" val="377725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BB01-BC04-0842-ACCA-A87CDDCB93AE}"/>
              </a:ext>
            </a:extLst>
          </p:cNvPr>
          <p:cNvSpPr>
            <a:spLocks noGrp="1"/>
          </p:cNvSpPr>
          <p:nvPr>
            <p:ph type="title"/>
          </p:nvPr>
        </p:nvSpPr>
        <p:spPr/>
        <p:txBody>
          <a:bodyPr/>
          <a:lstStyle/>
          <a:p>
            <a:r>
              <a:rPr lang="en-US" dirty="0"/>
              <a:t>Inference </a:t>
            </a:r>
            <a:r>
              <a:rPr lang="en-US" sz="2400" dirty="0"/>
              <a:t>(cloud seeding)</a:t>
            </a:r>
            <a:r>
              <a:rPr lang="en-US" dirty="0"/>
              <a:t> versus prediction </a:t>
            </a:r>
            <a:r>
              <a:rPr lang="en-US" sz="2400" dirty="0"/>
              <a:t>(umbrellas)</a:t>
            </a:r>
          </a:p>
        </p:txBody>
      </p:sp>
      <p:sp>
        <p:nvSpPr>
          <p:cNvPr id="4" name="Slide Number Placeholder 3">
            <a:extLst>
              <a:ext uri="{FF2B5EF4-FFF2-40B4-BE49-F238E27FC236}">
                <a16:creationId xmlns:a16="http://schemas.microsoft.com/office/drawing/2014/main" id="{331FEBC4-FC22-1746-84CF-00A21C5C744B}"/>
              </a:ext>
            </a:extLst>
          </p:cNvPr>
          <p:cNvSpPr>
            <a:spLocks noGrp="1"/>
          </p:cNvSpPr>
          <p:nvPr>
            <p:ph type="sldNum" sz="quarter" idx="12"/>
          </p:nvPr>
        </p:nvSpPr>
        <p:spPr/>
        <p:txBody>
          <a:bodyPr/>
          <a:lstStyle/>
          <a:p>
            <a:fld id="{934C0642-4071-7D48-AFF8-BD27182896CC}" type="slidenum">
              <a:rPr lang="en-US" smtClean="0"/>
              <a:t>17</a:t>
            </a:fld>
            <a:endParaRPr lang="en-US"/>
          </a:p>
        </p:txBody>
      </p:sp>
      <p:sp>
        <p:nvSpPr>
          <p:cNvPr id="5" name="TextBox 4">
            <a:extLst>
              <a:ext uri="{FF2B5EF4-FFF2-40B4-BE49-F238E27FC236}">
                <a16:creationId xmlns:a16="http://schemas.microsoft.com/office/drawing/2014/main" id="{B1485DA6-2F80-7749-9498-1781E5FC2627}"/>
              </a:ext>
            </a:extLst>
          </p:cNvPr>
          <p:cNvSpPr txBox="1"/>
          <p:nvPr/>
        </p:nvSpPr>
        <p:spPr>
          <a:xfrm>
            <a:off x="1041991" y="2142059"/>
            <a:ext cx="4015784" cy="1569660"/>
          </a:xfrm>
          <a:prstGeom prst="rect">
            <a:avLst/>
          </a:prstGeom>
          <a:solidFill>
            <a:schemeClr val="accent4">
              <a:lumMod val="60000"/>
              <a:lumOff val="40000"/>
            </a:schemeClr>
          </a:solidFill>
          <a:ln>
            <a:solidFill>
              <a:schemeClr val="accent1"/>
            </a:solidFill>
          </a:ln>
        </p:spPr>
        <p:txBody>
          <a:bodyPr wrap="square" rtlCol="0">
            <a:spAutoFit/>
          </a:bodyPr>
          <a:lstStyle/>
          <a:p>
            <a:r>
              <a:rPr lang="en-US" sz="2400" b="1" dirty="0"/>
              <a:t>Prediction</a:t>
            </a:r>
          </a:p>
          <a:p>
            <a:pPr marL="285750" indent="-285750">
              <a:buFont typeface="Arial" panose="020B0604020202020204" pitchFamily="34" charset="0"/>
              <a:buChar char="•"/>
            </a:pPr>
            <a:r>
              <a:rPr lang="en-US" sz="2400" dirty="0"/>
              <a:t>Produces data you can’t directly measure</a:t>
            </a:r>
          </a:p>
          <a:p>
            <a:pPr marL="285750" indent="-285750">
              <a:buFont typeface="Arial" panose="020B0604020202020204" pitchFamily="34" charset="0"/>
              <a:buChar char="•"/>
            </a:pPr>
            <a:r>
              <a:rPr lang="en-US" sz="2400" dirty="0"/>
              <a:t>Who, where, when?</a:t>
            </a:r>
          </a:p>
        </p:txBody>
      </p:sp>
      <p:sp>
        <p:nvSpPr>
          <p:cNvPr id="6" name="TextBox 5">
            <a:extLst>
              <a:ext uri="{FF2B5EF4-FFF2-40B4-BE49-F238E27FC236}">
                <a16:creationId xmlns:a16="http://schemas.microsoft.com/office/drawing/2014/main" id="{2667B0CB-6FE5-3E4F-879A-CD28B98DC504}"/>
              </a:ext>
            </a:extLst>
          </p:cNvPr>
          <p:cNvSpPr txBox="1"/>
          <p:nvPr/>
        </p:nvSpPr>
        <p:spPr>
          <a:xfrm>
            <a:off x="1041991" y="4533014"/>
            <a:ext cx="4015784" cy="1569660"/>
          </a:xfrm>
          <a:prstGeom prst="rect">
            <a:avLst/>
          </a:prstGeom>
          <a:solidFill>
            <a:schemeClr val="accent5">
              <a:lumMod val="60000"/>
              <a:lumOff val="40000"/>
            </a:schemeClr>
          </a:solidFill>
          <a:ln>
            <a:solidFill>
              <a:schemeClr val="accent1"/>
            </a:solidFill>
          </a:ln>
        </p:spPr>
        <p:txBody>
          <a:bodyPr wrap="square" rtlCol="0">
            <a:spAutoFit/>
          </a:bodyPr>
          <a:lstStyle/>
          <a:p>
            <a:r>
              <a:rPr lang="en-US" sz="2400" b="1" dirty="0"/>
              <a:t>Inference</a:t>
            </a:r>
          </a:p>
          <a:p>
            <a:pPr marL="285750" indent="-285750">
              <a:buFont typeface="Arial" panose="020B0604020202020204" pitchFamily="34" charset="0"/>
              <a:buChar char="•"/>
            </a:pPr>
            <a:r>
              <a:rPr lang="en-US" sz="2400" dirty="0"/>
              <a:t>Measures the effect of one variable on another</a:t>
            </a:r>
          </a:p>
          <a:p>
            <a:pPr marL="285750" indent="-285750">
              <a:buFont typeface="Arial" panose="020B0604020202020204" pitchFamily="34" charset="0"/>
              <a:buChar char="•"/>
            </a:pPr>
            <a:r>
              <a:rPr lang="en-US" sz="2400" dirty="0"/>
              <a:t>How, why?</a:t>
            </a:r>
          </a:p>
        </p:txBody>
      </p:sp>
      <p:sp>
        <p:nvSpPr>
          <p:cNvPr id="7" name="TextBox 6">
            <a:extLst>
              <a:ext uri="{FF2B5EF4-FFF2-40B4-BE49-F238E27FC236}">
                <a16:creationId xmlns:a16="http://schemas.microsoft.com/office/drawing/2014/main" id="{C756E6E2-5C6B-0048-AA55-4272480424F0}"/>
              </a:ext>
            </a:extLst>
          </p:cNvPr>
          <p:cNvSpPr txBox="1"/>
          <p:nvPr/>
        </p:nvSpPr>
        <p:spPr>
          <a:xfrm>
            <a:off x="7166570" y="1959119"/>
            <a:ext cx="4206284" cy="1938992"/>
          </a:xfrm>
          <a:prstGeom prst="rect">
            <a:avLst/>
          </a:prstGeom>
          <a:solidFill>
            <a:schemeClr val="accent4">
              <a:lumMod val="75000"/>
            </a:schemeClr>
          </a:solidFill>
          <a:ln>
            <a:solidFill>
              <a:schemeClr val="accent1"/>
            </a:solidFill>
          </a:ln>
        </p:spPr>
        <p:txBody>
          <a:bodyPr wrap="square" rtlCol="0">
            <a:spAutoFit/>
          </a:bodyPr>
          <a:lstStyle/>
          <a:p>
            <a:r>
              <a:rPr lang="en-US" sz="2400" b="1" dirty="0"/>
              <a:t>Resource allocation</a:t>
            </a:r>
          </a:p>
          <a:p>
            <a:pPr marL="285750" indent="-285750">
              <a:buFont typeface="Arial" panose="020B0604020202020204" pitchFamily="34" charset="0"/>
              <a:buChar char="•"/>
            </a:pPr>
            <a:r>
              <a:rPr lang="en-US" sz="2400" dirty="0"/>
              <a:t>Where, for whom, or when should I use limited money, people, and time to solve a problem?</a:t>
            </a:r>
          </a:p>
        </p:txBody>
      </p:sp>
      <p:sp>
        <p:nvSpPr>
          <p:cNvPr id="8" name="TextBox 7">
            <a:extLst>
              <a:ext uri="{FF2B5EF4-FFF2-40B4-BE49-F238E27FC236}">
                <a16:creationId xmlns:a16="http://schemas.microsoft.com/office/drawing/2014/main" id="{AB0F3885-19EC-AF45-97F5-522DA9666493}"/>
              </a:ext>
            </a:extLst>
          </p:cNvPr>
          <p:cNvSpPr txBox="1"/>
          <p:nvPr/>
        </p:nvSpPr>
        <p:spPr>
          <a:xfrm>
            <a:off x="7166570" y="4533014"/>
            <a:ext cx="4206284" cy="1569660"/>
          </a:xfrm>
          <a:prstGeom prst="rect">
            <a:avLst/>
          </a:prstGeom>
          <a:solidFill>
            <a:schemeClr val="accent5">
              <a:lumMod val="75000"/>
            </a:schemeClr>
          </a:solidFill>
          <a:ln>
            <a:solidFill>
              <a:schemeClr val="accent1"/>
            </a:solidFill>
          </a:ln>
        </p:spPr>
        <p:txBody>
          <a:bodyPr wrap="square" rtlCol="0">
            <a:spAutoFit/>
          </a:bodyPr>
          <a:lstStyle/>
          <a:p>
            <a:r>
              <a:rPr lang="en-US" sz="2400" b="1" dirty="0"/>
              <a:t>Impact analysis</a:t>
            </a:r>
          </a:p>
          <a:p>
            <a:pPr marL="285750" indent="-285750">
              <a:buFont typeface="Arial" panose="020B0604020202020204" pitchFamily="34" charset="0"/>
              <a:buChar char="•"/>
            </a:pPr>
            <a:r>
              <a:rPr lang="en-US" sz="2400" dirty="0"/>
              <a:t>Did my efforts work?  </a:t>
            </a:r>
          </a:p>
          <a:p>
            <a:pPr marL="285750" indent="-285750">
              <a:buFont typeface="Arial" panose="020B0604020202020204" pitchFamily="34" charset="0"/>
              <a:buChar char="•"/>
            </a:pPr>
            <a:r>
              <a:rPr lang="en-US" sz="2400" dirty="0"/>
              <a:t>Is it a good idea to keep doing what I’ve been doing?</a:t>
            </a:r>
          </a:p>
        </p:txBody>
      </p:sp>
      <p:cxnSp>
        <p:nvCxnSpPr>
          <p:cNvPr id="10" name="Straight Arrow Connector 9">
            <a:extLst>
              <a:ext uri="{FF2B5EF4-FFF2-40B4-BE49-F238E27FC236}">
                <a16:creationId xmlns:a16="http://schemas.microsoft.com/office/drawing/2014/main" id="{17FF9D70-CBBD-064A-8B65-4C298F02FC61}"/>
              </a:ext>
            </a:extLst>
          </p:cNvPr>
          <p:cNvCxnSpPr>
            <a:cxnSpLocks/>
            <a:stCxn id="5" idx="3"/>
            <a:endCxn id="7" idx="1"/>
          </p:cNvCxnSpPr>
          <p:nvPr/>
        </p:nvCxnSpPr>
        <p:spPr>
          <a:xfrm>
            <a:off x="5057775" y="2926889"/>
            <a:ext cx="2108795" cy="1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56E730-9338-8849-BD27-42BD05C26E26}"/>
              </a:ext>
            </a:extLst>
          </p:cNvPr>
          <p:cNvCxnSpPr>
            <a:cxnSpLocks/>
          </p:cNvCxnSpPr>
          <p:nvPr/>
        </p:nvCxnSpPr>
        <p:spPr>
          <a:xfrm>
            <a:off x="5057775" y="5317844"/>
            <a:ext cx="2108795" cy="2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29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BC2A-558E-584C-9653-B6D1B7354B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90B12A-DE3D-F940-BCDD-04B8185C3107}"/>
              </a:ext>
            </a:extLst>
          </p:cNvPr>
          <p:cNvSpPr>
            <a:spLocks noGrp="1"/>
          </p:cNvSpPr>
          <p:nvPr>
            <p:ph idx="1"/>
          </p:nvPr>
        </p:nvSpPr>
        <p:spPr>
          <a:xfrm>
            <a:off x="4059044" y="3444177"/>
            <a:ext cx="7294756" cy="3048698"/>
          </a:xfrm>
        </p:spPr>
        <p:txBody>
          <a:bodyPr>
            <a:normAutofit/>
          </a:bodyPr>
          <a:lstStyle/>
          <a:p>
            <a:pPr marL="0" indent="0">
              <a:buNone/>
            </a:pPr>
            <a:r>
              <a:rPr lang="en-US" dirty="0"/>
              <a:t>To do prediction right:</a:t>
            </a:r>
          </a:p>
          <a:p>
            <a:r>
              <a:rPr lang="en-US" dirty="0"/>
              <a:t>The system is predictable for the questions of interest </a:t>
            </a:r>
          </a:p>
          <a:p>
            <a:r>
              <a:rPr lang="en-US" dirty="0"/>
              <a:t>You have enough data to train the model </a:t>
            </a:r>
          </a:p>
          <a:p>
            <a:r>
              <a:rPr lang="en-US" dirty="0"/>
              <a:t>You have enough data to periodically evaluate the predictions and make adjustments</a:t>
            </a:r>
          </a:p>
        </p:txBody>
      </p:sp>
      <p:sp>
        <p:nvSpPr>
          <p:cNvPr id="4" name="Slide Number Placeholder 3">
            <a:extLst>
              <a:ext uri="{FF2B5EF4-FFF2-40B4-BE49-F238E27FC236}">
                <a16:creationId xmlns:a16="http://schemas.microsoft.com/office/drawing/2014/main" id="{9F808D04-BB78-8141-895A-4366165BE6A7}"/>
              </a:ext>
            </a:extLst>
          </p:cNvPr>
          <p:cNvSpPr>
            <a:spLocks noGrp="1"/>
          </p:cNvSpPr>
          <p:nvPr>
            <p:ph type="sldNum" sz="quarter" idx="12"/>
          </p:nvPr>
        </p:nvSpPr>
        <p:spPr/>
        <p:txBody>
          <a:bodyPr/>
          <a:lstStyle/>
          <a:p>
            <a:fld id="{934C0642-4071-7D48-AFF8-BD27182896CC}" type="slidenum">
              <a:rPr lang="en-US" smtClean="0"/>
              <a:t>18</a:t>
            </a:fld>
            <a:endParaRPr lang="en-US"/>
          </a:p>
        </p:txBody>
      </p:sp>
      <p:pic>
        <p:nvPicPr>
          <p:cNvPr id="5" name="Picture 4">
            <a:extLst>
              <a:ext uri="{FF2B5EF4-FFF2-40B4-BE49-F238E27FC236}">
                <a16:creationId xmlns:a16="http://schemas.microsoft.com/office/drawing/2014/main" id="{ACB10578-DE7A-0D4E-8BAD-80A320430491}"/>
              </a:ext>
            </a:extLst>
          </p:cNvPr>
          <p:cNvPicPr>
            <a:picLocks noChangeAspect="1"/>
          </p:cNvPicPr>
          <p:nvPr/>
        </p:nvPicPr>
        <p:blipFill>
          <a:blip r:embed="rId2"/>
          <a:stretch>
            <a:fillRect/>
          </a:stretch>
        </p:blipFill>
        <p:spPr>
          <a:xfrm>
            <a:off x="331306" y="681037"/>
            <a:ext cx="6692258" cy="2447228"/>
          </a:xfrm>
          <a:prstGeom prst="rect">
            <a:avLst/>
          </a:prstGeom>
        </p:spPr>
      </p:pic>
    </p:spTree>
    <p:extLst>
      <p:ext uri="{BB962C8B-B14F-4D97-AF65-F5344CB8AC3E}">
        <p14:creationId xmlns:p14="http://schemas.microsoft.com/office/powerpoint/2010/main" val="366976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A8C5-8C55-4D46-A8A2-6A01304FCCAB}"/>
              </a:ext>
            </a:extLst>
          </p:cNvPr>
          <p:cNvSpPr>
            <a:spLocks noGrp="1"/>
          </p:cNvSpPr>
          <p:nvPr>
            <p:ph type="title"/>
          </p:nvPr>
        </p:nvSpPr>
        <p:spPr>
          <a:xfrm>
            <a:off x="838200" y="478606"/>
            <a:ext cx="10515600" cy="5326771"/>
          </a:xfrm>
        </p:spPr>
        <p:txBody>
          <a:bodyPr>
            <a:normAutofit/>
          </a:bodyPr>
          <a:lstStyle/>
          <a:p>
            <a:r>
              <a:rPr lang="en-US" dirty="0"/>
              <a:t>The models we study in this course are good for </a:t>
            </a:r>
            <a:r>
              <a:rPr lang="en-US" i="1" dirty="0"/>
              <a:t>prediction</a:t>
            </a:r>
            <a:br>
              <a:rPr lang="en-US" i="1" dirty="0"/>
            </a:br>
            <a:br>
              <a:rPr lang="en-US" i="1" dirty="0"/>
            </a:br>
            <a:r>
              <a:rPr lang="en-US" dirty="0"/>
              <a:t>We’ll focus on using them to answer resource allocation problems</a:t>
            </a:r>
            <a:br>
              <a:rPr lang="en-US" dirty="0"/>
            </a:br>
            <a:r>
              <a:rPr lang="en-US" dirty="0"/>
              <a:t> </a:t>
            </a:r>
            <a:endParaRPr lang="en-US" i="1" dirty="0"/>
          </a:p>
        </p:txBody>
      </p:sp>
      <p:sp>
        <p:nvSpPr>
          <p:cNvPr id="4" name="Slide Number Placeholder 3">
            <a:extLst>
              <a:ext uri="{FF2B5EF4-FFF2-40B4-BE49-F238E27FC236}">
                <a16:creationId xmlns:a16="http://schemas.microsoft.com/office/drawing/2014/main" id="{8ACEDC55-C8F4-7F4B-AEC4-1DA89B32A908}"/>
              </a:ext>
            </a:extLst>
          </p:cNvPr>
          <p:cNvSpPr>
            <a:spLocks noGrp="1"/>
          </p:cNvSpPr>
          <p:nvPr>
            <p:ph type="sldNum" sz="quarter" idx="12"/>
          </p:nvPr>
        </p:nvSpPr>
        <p:spPr/>
        <p:txBody>
          <a:bodyPr/>
          <a:lstStyle/>
          <a:p>
            <a:fld id="{934C0642-4071-7D48-AFF8-BD27182896CC}" type="slidenum">
              <a:rPr lang="en-US" smtClean="0"/>
              <a:t>19</a:t>
            </a:fld>
            <a:endParaRPr lang="en-US"/>
          </a:p>
        </p:txBody>
      </p:sp>
      <p:sp>
        <p:nvSpPr>
          <p:cNvPr id="6" name="Content Placeholder 2">
            <a:extLst>
              <a:ext uri="{FF2B5EF4-FFF2-40B4-BE49-F238E27FC236}">
                <a16:creationId xmlns:a16="http://schemas.microsoft.com/office/drawing/2014/main" id="{4AC962A0-ACE4-B54D-B4F6-102E75ECFC19}"/>
              </a:ext>
            </a:extLst>
          </p:cNvPr>
          <p:cNvSpPr txBox="1">
            <a:spLocks/>
          </p:cNvSpPr>
          <p:nvPr/>
        </p:nvSpPr>
        <p:spPr>
          <a:xfrm>
            <a:off x="487326" y="3954537"/>
            <a:ext cx="5232990" cy="2637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743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7265B-DC3E-1246-B949-1100AC662FCA}"/>
              </a:ext>
            </a:extLst>
          </p:cNvPr>
          <p:cNvSpPr>
            <a:spLocks noGrp="1"/>
          </p:cNvSpPr>
          <p:nvPr>
            <p:ph type="title"/>
          </p:nvPr>
        </p:nvSpPr>
        <p:spPr>
          <a:xfrm>
            <a:off x="838200" y="167906"/>
            <a:ext cx="10515600" cy="1325563"/>
          </a:xfrm>
        </p:spPr>
        <p:txBody>
          <a:bodyPr/>
          <a:lstStyle/>
          <a:p>
            <a:r>
              <a:rPr lang="en-US" dirty="0"/>
              <a:t>Why data, environment and society?</a:t>
            </a:r>
          </a:p>
        </p:txBody>
      </p:sp>
      <p:sp>
        <p:nvSpPr>
          <p:cNvPr id="3" name="Content Placeholder 2">
            <a:extLst>
              <a:ext uri="{FF2B5EF4-FFF2-40B4-BE49-F238E27FC236}">
                <a16:creationId xmlns:a16="http://schemas.microsoft.com/office/drawing/2014/main" id="{D419E899-A283-A34C-A924-49B9D9591F8F}"/>
              </a:ext>
            </a:extLst>
          </p:cNvPr>
          <p:cNvSpPr>
            <a:spLocks noGrp="1"/>
          </p:cNvSpPr>
          <p:nvPr>
            <p:ph idx="1"/>
          </p:nvPr>
        </p:nvSpPr>
        <p:spPr>
          <a:xfrm>
            <a:off x="576942" y="1299516"/>
            <a:ext cx="4461223" cy="4351338"/>
          </a:xfrm>
        </p:spPr>
        <p:txBody>
          <a:bodyPr>
            <a:normAutofit/>
          </a:bodyPr>
          <a:lstStyle/>
          <a:p>
            <a:pPr marL="0" indent="0">
              <a:buNone/>
            </a:pPr>
            <a:r>
              <a:rPr lang="en-US" dirty="0"/>
              <a:t>1. Analyzing and </a:t>
            </a:r>
            <a:r>
              <a:rPr lang="en-US" i="1" dirty="0"/>
              <a:t>predicting environmental processes in time</a:t>
            </a:r>
            <a:r>
              <a:rPr lang="en-US" dirty="0"/>
              <a:t> is crucial in broad cross-sections of society.</a:t>
            </a:r>
          </a:p>
          <a:p>
            <a:pPr marL="0" indent="0">
              <a:buNone/>
            </a:pPr>
            <a:endParaRPr lang="en-US" dirty="0"/>
          </a:p>
          <a:p>
            <a:pPr marL="0" indent="0">
              <a:buNone/>
            </a:pPr>
            <a:r>
              <a:rPr lang="en-US" dirty="0"/>
              <a:t>For example, as renewable electricity production grows, electric power systems must transform their operations in response</a:t>
            </a:r>
          </a:p>
          <a:p>
            <a:pPr marL="0" indent="0">
              <a:buNone/>
            </a:pPr>
            <a:endParaRPr lang="en-US" dirty="0"/>
          </a:p>
        </p:txBody>
      </p:sp>
      <p:sp>
        <p:nvSpPr>
          <p:cNvPr id="5" name="Slide Number Placeholder 4">
            <a:extLst>
              <a:ext uri="{FF2B5EF4-FFF2-40B4-BE49-F238E27FC236}">
                <a16:creationId xmlns:a16="http://schemas.microsoft.com/office/drawing/2014/main" id="{F16A2E26-B3DC-3741-B504-7E6F3A1C6304}"/>
              </a:ext>
            </a:extLst>
          </p:cNvPr>
          <p:cNvSpPr>
            <a:spLocks noGrp="1"/>
          </p:cNvSpPr>
          <p:nvPr>
            <p:ph type="sldNum" sz="quarter" idx="12"/>
          </p:nvPr>
        </p:nvSpPr>
        <p:spPr/>
        <p:txBody>
          <a:bodyPr/>
          <a:lstStyle/>
          <a:p>
            <a:fld id="{934C0642-4071-7D48-AFF8-BD27182896CC}" type="slidenum">
              <a:rPr lang="en-US" smtClean="0"/>
              <a:t>2</a:t>
            </a:fld>
            <a:endParaRPr lang="en-US"/>
          </a:p>
        </p:txBody>
      </p:sp>
      <p:sp>
        <p:nvSpPr>
          <p:cNvPr id="6" name="TextBox 5">
            <a:extLst>
              <a:ext uri="{FF2B5EF4-FFF2-40B4-BE49-F238E27FC236}">
                <a16:creationId xmlns:a16="http://schemas.microsoft.com/office/drawing/2014/main" id="{C9DF7FC3-4F17-8944-B2DC-B86A2B1235C6}"/>
              </a:ext>
            </a:extLst>
          </p:cNvPr>
          <p:cNvSpPr txBox="1"/>
          <p:nvPr/>
        </p:nvSpPr>
        <p:spPr>
          <a:xfrm>
            <a:off x="-1947553" y="-2066306"/>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BEB959E8-55A6-3545-8D89-6F73C5F82237}"/>
              </a:ext>
            </a:extLst>
          </p:cNvPr>
          <p:cNvPicPr>
            <a:picLocks noChangeAspect="1"/>
          </p:cNvPicPr>
          <p:nvPr/>
        </p:nvPicPr>
        <p:blipFill>
          <a:blip r:embed="rId3"/>
          <a:stretch>
            <a:fillRect/>
          </a:stretch>
        </p:blipFill>
        <p:spPr>
          <a:xfrm>
            <a:off x="5119689" y="1676400"/>
            <a:ext cx="5930900" cy="3162300"/>
          </a:xfrm>
          <a:prstGeom prst="rect">
            <a:avLst/>
          </a:prstGeom>
        </p:spPr>
      </p:pic>
    </p:spTree>
    <p:extLst>
      <p:ext uri="{BB962C8B-B14F-4D97-AF65-F5344CB8AC3E}">
        <p14:creationId xmlns:p14="http://schemas.microsoft.com/office/powerpoint/2010/main" val="2227097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0123-830F-E043-9576-B84527D5D483}"/>
              </a:ext>
            </a:extLst>
          </p:cNvPr>
          <p:cNvSpPr>
            <a:spLocks noGrp="1"/>
          </p:cNvSpPr>
          <p:nvPr>
            <p:ph type="title"/>
          </p:nvPr>
        </p:nvSpPr>
        <p:spPr/>
        <p:txBody>
          <a:bodyPr/>
          <a:lstStyle/>
          <a:p>
            <a:r>
              <a:rPr lang="en-US" dirty="0"/>
              <a:t>Quick pause</a:t>
            </a:r>
          </a:p>
        </p:txBody>
      </p:sp>
      <p:sp>
        <p:nvSpPr>
          <p:cNvPr id="3" name="Content Placeholder 2">
            <a:extLst>
              <a:ext uri="{FF2B5EF4-FFF2-40B4-BE49-F238E27FC236}">
                <a16:creationId xmlns:a16="http://schemas.microsoft.com/office/drawing/2014/main" id="{80F99F5F-3A76-EB4C-8282-CDC15AE38A3A}"/>
              </a:ext>
            </a:extLst>
          </p:cNvPr>
          <p:cNvSpPr>
            <a:spLocks noGrp="1"/>
          </p:cNvSpPr>
          <p:nvPr>
            <p:ph idx="1"/>
          </p:nvPr>
        </p:nvSpPr>
        <p:spPr/>
        <p:txBody>
          <a:bodyPr/>
          <a:lstStyle/>
          <a:p>
            <a:r>
              <a:rPr lang="en-US" dirty="0"/>
              <a:t>Talk to another neighbor</a:t>
            </a:r>
          </a:p>
          <a:p>
            <a:pPr lvl="1"/>
            <a:r>
              <a:rPr lang="en-US" dirty="0"/>
              <a:t>Introduce yourself</a:t>
            </a:r>
          </a:p>
          <a:p>
            <a:pPr lvl="1"/>
            <a:r>
              <a:rPr lang="en-US" dirty="0"/>
              <a:t>be aware if someone around you isn’t talking to someone and encourage them to join your discussion, but try to keep group sizes small</a:t>
            </a:r>
          </a:p>
          <a:p>
            <a:r>
              <a:rPr lang="en-US" dirty="0"/>
              <a:t>Discuss </a:t>
            </a:r>
          </a:p>
          <a:p>
            <a:pPr lvl="1"/>
            <a:r>
              <a:rPr lang="en-US" b="1" dirty="0"/>
              <a:t>Brainstorm a few ideas for prediction problems</a:t>
            </a:r>
          </a:p>
          <a:p>
            <a:pPr lvl="1"/>
            <a:r>
              <a:rPr lang="en-US" b="1" dirty="0"/>
              <a:t>Brainstorm a few ideas for the connected resource allocation problem</a:t>
            </a:r>
          </a:p>
          <a:p>
            <a:r>
              <a:rPr lang="en-US" dirty="0"/>
              <a:t>I’ll have some of you volunteer a summary of the things you discussed</a:t>
            </a:r>
          </a:p>
          <a:p>
            <a:pPr lvl="1"/>
            <a:r>
              <a:rPr lang="en-US" dirty="0"/>
              <a:t>It can be hard to get it right here – mistakes in scoping prediction problems are ok!</a:t>
            </a:r>
          </a:p>
          <a:p>
            <a:pPr lvl="1"/>
            <a:endParaRPr lang="en-US" dirty="0"/>
          </a:p>
        </p:txBody>
      </p:sp>
      <p:sp>
        <p:nvSpPr>
          <p:cNvPr id="4" name="Slide Number Placeholder 3">
            <a:extLst>
              <a:ext uri="{FF2B5EF4-FFF2-40B4-BE49-F238E27FC236}">
                <a16:creationId xmlns:a16="http://schemas.microsoft.com/office/drawing/2014/main" id="{F4AC957D-00B1-F74E-81B4-D5BAA388D619}"/>
              </a:ext>
            </a:extLst>
          </p:cNvPr>
          <p:cNvSpPr>
            <a:spLocks noGrp="1"/>
          </p:cNvSpPr>
          <p:nvPr>
            <p:ph type="sldNum" sz="quarter" idx="12"/>
          </p:nvPr>
        </p:nvSpPr>
        <p:spPr/>
        <p:txBody>
          <a:bodyPr/>
          <a:lstStyle/>
          <a:p>
            <a:fld id="{934C0642-4071-7D48-AFF8-BD27182896CC}" type="slidenum">
              <a:rPr lang="en-US" smtClean="0"/>
              <a:t>20</a:t>
            </a:fld>
            <a:endParaRPr lang="en-US"/>
          </a:p>
        </p:txBody>
      </p:sp>
    </p:spTree>
    <p:extLst>
      <p:ext uri="{BB962C8B-B14F-4D97-AF65-F5344CB8AC3E}">
        <p14:creationId xmlns:p14="http://schemas.microsoft.com/office/powerpoint/2010/main" val="269199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A68-5149-D940-84BC-6B0F08D800C2}"/>
              </a:ext>
            </a:extLst>
          </p:cNvPr>
          <p:cNvSpPr>
            <a:spLocks noGrp="1"/>
          </p:cNvSpPr>
          <p:nvPr>
            <p:ph type="title"/>
          </p:nvPr>
        </p:nvSpPr>
        <p:spPr/>
        <p:txBody>
          <a:bodyPr/>
          <a:lstStyle/>
          <a:p>
            <a:r>
              <a:rPr lang="en-US" dirty="0"/>
              <a:t>Some of my resource allocation examples</a:t>
            </a:r>
          </a:p>
        </p:txBody>
      </p:sp>
      <p:sp>
        <p:nvSpPr>
          <p:cNvPr id="3" name="Content Placeholder 2">
            <a:extLst>
              <a:ext uri="{FF2B5EF4-FFF2-40B4-BE49-F238E27FC236}">
                <a16:creationId xmlns:a16="http://schemas.microsoft.com/office/drawing/2014/main" id="{5D9C4A8F-17BA-5E4D-A240-26639A232588}"/>
              </a:ext>
            </a:extLst>
          </p:cNvPr>
          <p:cNvSpPr>
            <a:spLocks noGrp="1"/>
          </p:cNvSpPr>
          <p:nvPr>
            <p:ph idx="1"/>
          </p:nvPr>
        </p:nvSpPr>
        <p:spPr>
          <a:xfrm>
            <a:off x="731875" y="1616148"/>
            <a:ext cx="9347790" cy="4688405"/>
          </a:xfrm>
        </p:spPr>
        <p:txBody>
          <a:bodyPr>
            <a:normAutofit lnSpcReduction="10000"/>
          </a:bodyPr>
          <a:lstStyle/>
          <a:p>
            <a:r>
              <a:rPr lang="en-US" dirty="0"/>
              <a:t>Time, money and people (resources) are usually scarce</a:t>
            </a:r>
          </a:p>
          <a:p>
            <a:r>
              <a:rPr lang="en-US" dirty="0"/>
              <a:t>Prediction models can be used to help decide how to use those resources</a:t>
            </a:r>
          </a:p>
          <a:p>
            <a:pPr lvl="1"/>
            <a:r>
              <a:rPr lang="en-US" b="1" dirty="0"/>
              <a:t>Where</a:t>
            </a:r>
            <a:r>
              <a:rPr lang="en-US" dirty="0"/>
              <a:t> should I send facility inspectors?</a:t>
            </a:r>
          </a:p>
          <a:p>
            <a:pPr lvl="1"/>
            <a:r>
              <a:rPr lang="en-US" b="1" dirty="0"/>
              <a:t>Where</a:t>
            </a:r>
            <a:r>
              <a:rPr lang="en-US" dirty="0"/>
              <a:t> should we put EV chargers?</a:t>
            </a:r>
          </a:p>
          <a:p>
            <a:pPr lvl="1"/>
            <a:r>
              <a:rPr lang="en-US" b="1" dirty="0"/>
              <a:t>Where</a:t>
            </a:r>
            <a:r>
              <a:rPr lang="en-US" dirty="0"/>
              <a:t> do we need more air pollution</a:t>
            </a:r>
            <a:br>
              <a:rPr lang="en-US" dirty="0"/>
            </a:br>
            <a:r>
              <a:rPr lang="en-US" dirty="0"/>
              <a:t>monitors?</a:t>
            </a:r>
          </a:p>
          <a:p>
            <a:pPr marL="457200" lvl="1" indent="0">
              <a:buNone/>
            </a:pPr>
            <a:endParaRPr lang="en-US" dirty="0"/>
          </a:p>
          <a:p>
            <a:pPr lvl="1"/>
            <a:r>
              <a:rPr lang="en-US" b="1" dirty="0"/>
              <a:t>Who</a:t>
            </a:r>
            <a:r>
              <a:rPr lang="en-US" dirty="0"/>
              <a:t> is at risk for heart disease?</a:t>
            </a:r>
          </a:p>
          <a:p>
            <a:pPr lvl="1"/>
            <a:endParaRPr lang="en-US" dirty="0"/>
          </a:p>
          <a:p>
            <a:pPr lvl="1"/>
            <a:r>
              <a:rPr lang="en-US" b="1" dirty="0"/>
              <a:t>When</a:t>
            </a:r>
            <a:r>
              <a:rPr lang="en-US" dirty="0"/>
              <a:t> should I start charging my battery?</a:t>
            </a:r>
          </a:p>
          <a:p>
            <a:pPr lvl="1"/>
            <a:r>
              <a:rPr lang="en-US" b="1" dirty="0"/>
              <a:t>When</a:t>
            </a:r>
            <a:r>
              <a:rPr lang="en-US" dirty="0"/>
              <a:t> will solar power output peak?</a:t>
            </a:r>
          </a:p>
          <a:p>
            <a:pPr lvl="1"/>
            <a:endParaRPr lang="en-US" dirty="0"/>
          </a:p>
          <a:p>
            <a:pPr lvl="1"/>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77B0C6C6-0974-B747-98E7-B00BE89ACD05}"/>
              </a:ext>
            </a:extLst>
          </p:cNvPr>
          <p:cNvSpPr>
            <a:spLocks noGrp="1"/>
          </p:cNvSpPr>
          <p:nvPr>
            <p:ph type="sldNum" sz="quarter" idx="12"/>
          </p:nvPr>
        </p:nvSpPr>
        <p:spPr/>
        <p:txBody>
          <a:bodyPr/>
          <a:lstStyle/>
          <a:p>
            <a:fld id="{934C0642-4071-7D48-AFF8-BD27182896CC}" type="slidenum">
              <a:rPr lang="en-US" smtClean="0"/>
              <a:t>21</a:t>
            </a:fld>
            <a:endParaRPr lang="en-US"/>
          </a:p>
        </p:txBody>
      </p:sp>
      <p:sp>
        <p:nvSpPr>
          <p:cNvPr id="5" name="TextBox 4">
            <a:extLst>
              <a:ext uri="{FF2B5EF4-FFF2-40B4-BE49-F238E27FC236}">
                <a16:creationId xmlns:a16="http://schemas.microsoft.com/office/drawing/2014/main" id="{DF4A87A3-96DB-2B41-AE65-0921680991CE}"/>
              </a:ext>
            </a:extLst>
          </p:cNvPr>
          <p:cNvSpPr txBox="1"/>
          <p:nvPr/>
        </p:nvSpPr>
        <p:spPr>
          <a:xfrm>
            <a:off x="7823790" y="3037020"/>
            <a:ext cx="3742661" cy="1569660"/>
          </a:xfrm>
          <a:prstGeom prst="rect">
            <a:avLst/>
          </a:prstGeom>
          <a:noFill/>
        </p:spPr>
        <p:txBody>
          <a:bodyPr wrap="square" rtlCol="0">
            <a:spAutoFit/>
          </a:bodyPr>
          <a:lstStyle/>
          <a:p>
            <a:r>
              <a:rPr lang="en-US" sz="2400" dirty="0"/>
              <a:t>Notice that we are not asking “</a:t>
            </a:r>
            <a:r>
              <a:rPr lang="en-US" sz="2400" b="1" dirty="0"/>
              <a:t>how</a:t>
            </a:r>
            <a:r>
              <a:rPr lang="en-US" sz="2400" dirty="0"/>
              <a:t>” or “</a:t>
            </a:r>
            <a:r>
              <a:rPr lang="en-US" sz="2400" b="1" dirty="0"/>
              <a:t>why</a:t>
            </a:r>
            <a:r>
              <a:rPr lang="en-US" sz="2400" dirty="0"/>
              <a:t>” questions – those are the domain of inference.</a:t>
            </a:r>
          </a:p>
        </p:txBody>
      </p:sp>
    </p:spTree>
    <p:extLst>
      <p:ext uri="{BB962C8B-B14F-4D97-AF65-F5344CB8AC3E}">
        <p14:creationId xmlns:p14="http://schemas.microsoft.com/office/powerpoint/2010/main" val="27518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07E6-18B3-0D41-A979-A8B0E121C313}"/>
              </a:ext>
            </a:extLst>
          </p:cNvPr>
          <p:cNvSpPr>
            <a:spLocks noGrp="1"/>
          </p:cNvSpPr>
          <p:nvPr>
            <p:ph type="title"/>
          </p:nvPr>
        </p:nvSpPr>
        <p:spPr/>
        <p:txBody>
          <a:bodyPr/>
          <a:lstStyle/>
          <a:p>
            <a:r>
              <a:rPr lang="en-US" dirty="0"/>
              <a:t>The importance of context and narratives</a:t>
            </a:r>
          </a:p>
        </p:txBody>
      </p:sp>
      <p:sp>
        <p:nvSpPr>
          <p:cNvPr id="3" name="Content Placeholder 2">
            <a:extLst>
              <a:ext uri="{FF2B5EF4-FFF2-40B4-BE49-F238E27FC236}">
                <a16:creationId xmlns:a16="http://schemas.microsoft.com/office/drawing/2014/main" id="{914BD40C-A17E-5A47-AF34-1D2A92555010}"/>
              </a:ext>
            </a:extLst>
          </p:cNvPr>
          <p:cNvSpPr>
            <a:spLocks noGrp="1"/>
          </p:cNvSpPr>
          <p:nvPr>
            <p:ph idx="1"/>
          </p:nvPr>
        </p:nvSpPr>
        <p:spPr>
          <a:xfrm>
            <a:off x="838200" y="1683125"/>
            <a:ext cx="10657114" cy="4800806"/>
          </a:xfrm>
        </p:spPr>
        <p:txBody>
          <a:bodyPr>
            <a:normAutofit fontScale="92500"/>
          </a:bodyPr>
          <a:lstStyle/>
          <a:p>
            <a:pPr marL="0" indent="0">
              <a:buNone/>
            </a:pPr>
            <a:r>
              <a:rPr lang="en-US" dirty="0"/>
              <a:t>From Pastor’s 2007 article in </a:t>
            </a:r>
            <a:r>
              <a:rPr lang="en-US" u="sng" dirty="0"/>
              <a:t>Reclaiming Nature</a:t>
            </a:r>
            <a:r>
              <a:rPr lang="en-US" dirty="0"/>
              <a:t> on Environmental Justice (EJ):</a:t>
            </a:r>
          </a:p>
          <a:p>
            <a:pPr marL="0" indent="0">
              <a:buNone/>
            </a:pPr>
            <a:endParaRPr lang="en-US" dirty="0"/>
          </a:p>
          <a:p>
            <a:pPr marL="0" indent="0" algn="ctr">
              <a:buNone/>
            </a:pPr>
            <a:r>
              <a:rPr lang="en-US" i="1" dirty="0"/>
              <a:t>Some favor “…’rational’ processes of debate, objective scientific research on hazards and their risks…such frameworks tend to produce negotiation between businesses and their hired experts…”</a:t>
            </a:r>
          </a:p>
          <a:p>
            <a:pPr marL="0" indent="0" algn="ctr">
              <a:buNone/>
            </a:pPr>
            <a:endParaRPr lang="en-US" i="1" dirty="0"/>
          </a:p>
          <a:p>
            <a:pPr marL="0" indent="0" algn="ctr">
              <a:buNone/>
            </a:pPr>
            <a:r>
              <a:rPr lang="en-US" i="1" dirty="0"/>
              <a:t>Others favor “…‘democratic’ epistemologies in which community participation facilitates story-telling about lived experiences…in the minds of many…this allows for community empowerment.”</a:t>
            </a:r>
          </a:p>
          <a:p>
            <a:pPr marL="0" indent="0" algn="ctr">
              <a:buNone/>
            </a:pPr>
            <a:endParaRPr lang="en-US" i="1" dirty="0"/>
          </a:p>
          <a:p>
            <a:pPr marL="0" indent="0" algn="ctr">
              <a:buNone/>
            </a:pPr>
            <a:r>
              <a:rPr lang="en-US" dirty="0"/>
              <a:t>Which do you prefer?</a:t>
            </a:r>
          </a:p>
        </p:txBody>
      </p:sp>
      <p:sp>
        <p:nvSpPr>
          <p:cNvPr id="4" name="Slide Number Placeholder 3">
            <a:extLst>
              <a:ext uri="{FF2B5EF4-FFF2-40B4-BE49-F238E27FC236}">
                <a16:creationId xmlns:a16="http://schemas.microsoft.com/office/drawing/2014/main" id="{3880F963-4902-EE42-9E3C-29D0CB2B46CD}"/>
              </a:ext>
            </a:extLst>
          </p:cNvPr>
          <p:cNvSpPr>
            <a:spLocks noGrp="1"/>
          </p:cNvSpPr>
          <p:nvPr>
            <p:ph type="sldNum" sz="quarter" idx="12"/>
          </p:nvPr>
        </p:nvSpPr>
        <p:spPr/>
        <p:txBody>
          <a:bodyPr/>
          <a:lstStyle/>
          <a:p>
            <a:fld id="{934C0642-4071-7D48-AFF8-BD27182896CC}" type="slidenum">
              <a:rPr lang="en-US" smtClean="0"/>
              <a:t>22</a:t>
            </a:fld>
            <a:endParaRPr lang="en-US"/>
          </a:p>
        </p:txBody>
      </p:sp>
    </p:spTree>
    <p:extLst>
      <p:ext uri="{BB962C8B-B14F-4D97-AF65-F5344CB8AC3E}">
        <p14:creationId xmlns:p14="http://schemas.microsoft.com/office/powerpoint/2010/main" val="323611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F630-F565-2D4A-B758-2448EC28453F}"/>
              </a:ext>
            </a:extLst>
          </p:cNvPr>
          <p:cNvSpPr>
            <a:spLocks noGrp="1"/>
          </p:cNvSpPr>
          <p:nvPr>
            <p:ph type="title"/>
          </p:nvPr>
        </p:nvSpPr>
        <p:spPr/>
        <p:txBody>
          <a:bodyPr/>
          <a:lstStyle/>
          <a:p>
            <a:r>
              <a:rPr lang="en-US" dirty="0"/>
              <a:t>Recap – key concepts</a:t>
            </a:r>
          </a:p>
        </p:txBody>
      </p:sp>
      <p:sp>
        <p:nvSpPr>
          <p:cNvPr id="3" name="Content Placeholder 2">
            <a:extLst>
              <a:ext uri="{FF2B5EF4-FFF2-40B4-BE49-F238E27FC236}">
                <a16:creationId xmlns:a16="http://schemas.microsoft.com/office/drawing/2014/main" id="{F096AC1D-521D-6F46-913D-29FA84230E17}"/>
              </a:ext>
            </a:extLst>
          </p:cNvPr>
          <p:cNvSpPr>
            <a:spLocks noGrp="1"/>
          </p:cNvSpPr>
          <p:nvPr>
            <p:ph idx="1"/>
          </p:nvPr>
        </p:nvSpPr>
        <p:spPr/>
        <p:txBody>
          <a:bodyPr/>
          <a:lstStyle/>
          <a:p>
            <a:r>
              <a:rPr lang="en-US" dirty="0"/>
              <a:t>Big data: many observations, and many features per observation</a:t>
            </a:r>
          </a:p>
          <a:p>
            <a:r>
              <a:rPr lang="en-US" dirty="0"/>
              <a:t>Prediction versus causal inference (y versus </a:t>
            </a:r>
            <a:r>
              <a:rPr lang="el-GR" dirty="0"/>
              <a:t>β</a:t>
            </a:r>
            <a:r>
              <a:rPr lang="en-US" dirty="0"/>
              <a:t>)</a:t>
            </a:r>
          </a:p>
          <a:p>
            <a:r>
              <a:rPr lang="en-US" dirty="0"/>
              <a:t>Prediction models are used to support resource allocation decisions</a:t>
            </a:r>
          </a:p>
          <a:p>
            <a:r>
              <a:rPr lang="en-US" dirty="0"/>
              <a:t>The importance of context and narratives</a:t>
            </a:r>
          </a:p>
        </p:txBody>
      </p:sp>
      <p:sp>
        <p:nvSpPr>
          <p:cNvPr id="4" name="Slide Number Placeholder 3">
            <a:extLst>
              <a:ext uri="{FF2B5EF4-FFF2-40B4-BE49-F238E27FC236}">
                <a16:creationId xmlns:a16="http://schemas.microsoft.com/office/drawing/2014/main" id="{7C9E763C-806C-F846-A771-4DEF1DBFDBF7}"/>
              </a:ext>
            </a:extLst>
          </p:cNvPr>
          <p:cNvSpPr>
            <a:spLocks noGrp="1"/>
          </p:cNvSpPr>
          <p:nvPr>
            <p:ph type="sldNum" sz="quarter" idx="12"/>
          </p:nvPr>
        </p:nvSpPr>
        <p:spPr/>
        <p:txBody>
          <a:bodyPr/>
          <a:lstStyle/>
          <a:p>
            <a:fld id="{934C0642-4071-7D48-AFF8-BD27182896CC}" type="slidenum">
              <a:rPr lang="en-US" smtClean="0"/>
              <a:t>23</a:t>
            </a:fld>
            <a:endParaRPr lang="en-US"/>
          </a:p>
        </p:txBody>
      </p:sp>
    </p:spTree>
    <p:extLst>
      <p:ext uri="{BB962C8B-B14F-4D97-AF65-F5344CB8AC3E}">
        <p14:creationId xmlns:p14="http://schemas.microsoft.com/office/powerpoint/2010/main" val="273043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0C95-E2B3-3849-B4D8-56F3B48C5392}"/>
              </a:ext>
            </a:extLst>
          </p:cNvPr>
          <p:cNvSpPr>
            <a:spLocks noGrp="1"/>
          </p:cNvSpPr>
          <p:nvPr>
            <p:ph type="title"/>
          </p:nvPr>
        </p:nvSpPr>
        <p:spPr>
          <a:xfrm>
            <a:off x="838200" y="2590740"/>
            <a:ext cx="10515600" cy="1325563"/>
          </a:xfrm>
        </p:spPr>
        <p:txBody>
          <a:bodyPr>
            <a:normAutofit fontScale="90000"/>
          </a:bodyPr>
          <a:lstStyle/>
          <a:p>
            <a:r>
              <a:rPr lang="en-US" dirty="0"/>
              <a:t>Now let’s go into the nuts and bolts of the course</a:t>
            </a:r>
            <a:br>
              <a:rPr lang="en-US" dirty="0"/>
            </a:br>
            <a:br>
              <a:rPr lang="en-US" sz="3600" dirty="0"/>
            </a:br>
            <a:r>
              <a:rPr lang="en-US" sz="3600" dirty="0"/>
              <a:t>These details are all available on the “syllabus” pdf in the files section of the course </a:t>
            </a:r>
            <a:r>
              <a:rPr lang="en-US" sz="3600" dirty="0" err="1"/>
              <a:t>bCourses</a:t>
            </a:r>
            <a:r>
              <a:rPr lang="en-US" sz="3600" dirty="0"/>
              <a:t> site.</a:t>
            </a:r>
            <a:endParaRPr lang="en-US" dirty="0"/>
          </a:p>
        </p:txBody>
      </p:sp>
      <p:sp>
        <p:nvSpPr>
          <p:cNvPr id="4" name="Slide Number Placeholder 3">
            <a:extLst>
              <a:ext uri="{FF2B5EF4-FFF2-40B4-BE49-F238E27FC236}">
                <a16:creationId xmlns:a16="http://schemas.microsoft.com/office/drawing/2014/main" id="{32C9D8AC-CC6C-BD4B-BEAB-4AABF9F39FE6}"/>
              </a:ext>
            </a:extLst>
          </p:cNvPr>
          <p:cNvSpPr>
            <a:spLocks noGrp="1"/>
          </p:cNvSpPr>
          <p:nvPr>
            <p:ph type="sldNum" sz="quarter" idx="12"/>
          </p:nvPr>
        </p:nvSpPr>
        <p:spPr/>
        <p:txBody>
          <a:bodyPr/>
          <a:lstStyle/>
          <a:p>
            <a:fld id="{934C0642-4071-7D48-AFF8-BD27182896CC}" type="slidenum">
              <a:rPr lang="en-US" smtClean="0"/>
              <a:t>24</a:t>
            </a:fld>
            <a:endParaRPr lang="en-US"/>
          </a:p>
        </p:txBody>
      </p:sp>
    </p:spTree>
    <p:extLst>
      <p:ext uri="{BB962C8B-B14F-4D97-AF65-F5344CB8AC3E}">
        <p14:creationId xmlns:p14="http://schemas.microsoft.com/office/powerpoint/2010/main" val="3274161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24ACB-52E3-60EB-D6A3-7554E28E9738}"/>
              </a:ext>
            </a:extLst>
          </p:cNvPr>
          <p:cNvSpPr>
            <a:spLocks noGrp="1"/>
          </p:cNvSpPr>
          <p:nvPr>
            <p:ph type="title"/>
          </p:nvPr>
        </p:nvSpPr>
        <p:spPr/>
        <p:txBody>
          <a:bodyPr/>
          <a:lstStyle/>
          <a:p>
            <a:r>
              <a:rPr lang="en-US" dirty="0"/>
              <a:t>Inclusion in the classroom</a:t>
            </a:r>
          </a:p>
        </p:txBody>
      </p:sp>
      <p:sp>
        <p:nvSpPr>
          <p:cNvPr id="3" name="Content Placeholder 2">
            <a:extLst>
              <a:ext uri="{FF2B5EF4-FFF2-40B4-BE49-F238E27FC236}">
                <a16:creationId xmlns:a16="http://schemas.microsoft.com/office/drawing/2014/main" id="{005023AB-FA99-FF20-2025-1FAA197AB771}"/>
              </a:ext>
            </a:extLst>
          </p:cNvPr>
          <p:cNvSpPr>
            <a:spLocks noGrp="1"/>
          </p:cNvSpPr>
          <p:nvPr>
            <p:ph idx="1"/>
          </p:nvPr>
        </p:nvSpPr>
        <p:spPr/>
        <p:txBody>
          <a:bodyPr>
            <a:normAutofit/>
          </a:bodyPr>
          <a:lstStyle/>
          <a:p>
            <a:r>
              <a:rPr lang="en-US" sz="2400" dirty="0"/>
              <a:t>We are committed to creating a learning environment welcoming of all students </a:t>
            </a:r>
          </a:p>
          <a:p>
            <a:r>
              <a:rPr lang="en-US" sz="2400" dirty="0"/>
              <a:t>If you have a name and/or set of pronouns that differ from those that appear in your official records, please let us know.</a:t>
            </a:r>
          </a:p>
          <a:p>
            <a:r>
              <a:rPr lang="en-US" sz="2400" dirty="0"/>
              <a:t>If you feel like your performance in the class is being impacted by your experiences outside of class (e.g., family matters, current events), please don’t hesitate to come and talk with us. We want to be resources for you.</a:t>
            </a:r>
          </a:p>
          <a:p>
            <a:r>
              <a:rPr lang="en-US" sz="2400" dirty="0"/>
              <a:t>We (like many people) are still in the process of learning about diverse perspectives and identities. If something was said in class (by anyone) that made you feel uncomfortable, please talk to us about it.</a:t>
            </a:r>
          </a:p>
          <a:p>
            <a:r>
              <a:rPr lang="en-US" sz="2400" dirty="0"/>
              <a:t>As a participant in this class, recognize that you can be proactive about making other students feel included and respected.</a:t>
            </a:r>
          </a:p>
        </p:txBody>
      </p:sp>
      <p:sp>
        <p:nvSpPr>
          <p:cNvPr id="4" name="Slide Number Placeholder 3">
            <a:extLst>
              <a:ext uri="{FF2B5EF4-FFF2-40B4-BE49-F238E27FC236}">
                <a16:creationId xmlns:a16="http://schemas.microsoft.com/office/drawing/2014/main" id="{4D653459-095C-219A-BF64-FA81AA54C801}"/>
              </a:ext>
            </a:extLst>
          </p:cNvPr>
          <p:cNvSpPr>
            <a:spLocks noGrp="1"/>
          </p:cNvSpPr>
          <p:nvPr>
            <p:ph type="sldNum" sz="quarter" idx="12"/>
          </p:nvPr>
        </p:nvSpPr>
        <p:spPr/>
        <p:txBody>
          <a:bodyPr/>
          <a:lstStyle/>
          <a:p>
            <a:fld id="{934C0642-4071-7D48-AFF8-BD27182896CC}" type="slidenum">
              <a:rPr lang="en-US" smtClean="0"/>
              <a:t>25</a:t>
            </a:fld>
            <a:endParaRPr lang="en-US"/>
          </a:p>
        </p:txBody>
      </p:sp>
    </p:spTree>
    <p:extLst>
      <p:ext uri="{BB962C8B-B14F-4D97-AF65-F5344CB8AC3E}">
        <p14:creationId xmlns:p14="http://schemas.microsoft.com/office/powerpoint/2010/main" val="2279416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03470-71CF-A746-9F05-2B2ECBFFD760}"/>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1FA69000-E60A-364B-B176-79F5DFD86FFA}"/>
              </a:ext>
            </a:extLst>
          </p:cNvPr>
          <p:cNvSpPr>
            <a:spLocks noGrp="1"/>
          </p:cNvSpPr>
          <p:nvPr>
            <p:ph idx="1"/>
          </p:nvPr>
        </p:nvSpPr>
        <p:spPr/>
        <p:txBody>
          <a:bodyPr/>
          <a:lstStyle/>
          <a:p>
            <a:r>
              <a:rPr lang="en-US" dirty="0"/>
              <a:t>(required) Foundations of Data Science (CS/ INFO/ STAT C8)</a:t>
            </a:r>
          </a:p>
          <a:p>
            <a:pPr lvl="1"/>
            <a:r>
              <a:rPr lang="en-US" dirty="0"/>
              <a:t>Talk with me if you have another statistics course</a:t>
            </a:r>
          </a:p>
          <a:p>
            <a:r>
              <a:rPr lang="en-US" dirty="0"/>
              <a:t>(recommended) Computing: An introductory programming course (CS61A or CS88). </a:t>
            </a:r>
          </a:p>
          <a:p>
            <a:pPr lvl="1"/>
            <a:r>
              <a:rPr lang="en-US" dirty="0"/>
              <a:t>This or an equivalent is required if you haven’t taken Data 8.</a:t>
            </a:r>
          </a:p>
          <a:p>
            <a:r>
              <a:rPr lang="en-US" dirty="0"/>
              <a:t>Math:</a:t>
            </a:r>
          </a:p>
          <a:p>
            <a:pPr lvl="1"/>
            <a:r>
              <a:rPr lang="en-US" dirty="0"/>
              <a:t>(required) High school or college calculus.</a:t>
            </a:r>
          </a:p>
          <a:p>
            <a:pPr lvl="1"/>
            <a:r>
              <a:rPr lang="en-US" dirty="0"/>
              <a:t>(recommended) Linear Algebra (Math 54, EE 16a, or Stat89a).</a:t>
            </a:r>
          </a:p>
        </p:txBody>
      </p:sp>
      <p:sp>
        <p:nvSpPr>
          <p:cNvPr id="4" name="Slide Number Placeholder 3">
            <a:extLst>
              <a:ext uri="{FF2B5EF4-FFF2-40B4-BE49-F238E27FC236}">
                <a16:creationId xmlns:a16="http://schemas.microsoft.com/office/drawing/2014/main" id="{E312D972-1BA6-2A43-8348-6520E1542002}"/>
              </a:ext>
            </a:extLst>
          </p:cNvPr>
          <p:cNvSpPr>
            <a:spLocks noGrp="1"/>
          </p:cNvSpPr>
          <p:nvPr>
            <p:ph type="sldNum" sz="quarter" idx="12"/>
          </p:nvPr>
        </p:nvSpPr>
        <p:spPr/>
        <p:txBody>
          <a:bodyPr/>
          <a:lstStyle/>
          <a:p>
            <a:fld id="{934C0642-4071-7D48-AFF8-BD27182896CC}" type="slidenum">
              <a:rPr lang="en-US" smtClean="0"/>
              <a:t>26</a:t>
            </a:fld>
            <a:endParaRPr lang="en-US"/>
          </a:p>
        </p:txBody>
      </p:sp>
    </p:spTree>
    <p:extLst>
      <p:ext uri="{BB962C8B-B14F-4D97-AF65-F5344CB8AC3E}">
        <p14:creationId xmlns:p14="http://schemas.microsoft.com/office/powerpoint/2010/main" val="70297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69CC7-9524-B444-99FB-AD341FDD85CE}"/>
              </a:ext>
            </a:extLst>
          </p:cNvPr>
          <p:cNvSpPr>
            <a:spLocks noGrp="1"/>
          </p:cNvSpPr>
          <p:nvPr>
            <p:ph type="title"/>
          </p:nvPr>
        </p:nvSpPr>
        <p:spPr>
          <a:xfrm>
            <a:off x="315685" y="250031"/>
            <a:ext cx="10515600" cy="1325563"/>
          </a:xfrm>
        </p:spPr>
        <p:txBody>
          <a:bodyPr/>
          <a:lstStyle/>
          <a:p>
            <a:r>
              <a:rPr lang="en-US" dirty="0"/>
              <a:t>How does this course fit into</a:t>
            </a:r>
            <a:br>
              <a:rPr lang="en-US" dirty="0"/>
            </a:br>
            <a:r>
              <a:rPr lang="en-US" dirty="0"/>
              <a:t>Berkeley’s curriculum?</a:t>
            </a:r>
          </a:p>
        </p:txBody>
      </p:sp>
      <p:sp>
        <p:nvSpPr>
          <p:cNvPr id="3" name="Content Placeholder 2">
            <a:extLst>
              <a:ext uri="{FF2B5EF4-FFF2-40B4-BE49-F238E27FC236}">
                <a16:creationId xmlns:a16="http://schemas.microsoft.com/office/drawing/2014/main" id="{18E0C2E9-E286-2B46-B73D-89F39235AA06}"/>
              </a:ext>
            </a:extLst>
          </p:cNvPr>
          <p:cNvSpPr>
            <a:spLocks noGrp="1"/>
          </p:cNvSpPr>
          <p:nvPr>
            <p:ph idx="1"/>
          </p:nvPr>
        </p:nvSpPr>
        <p:spPr>
          <a:xfrm>
            <a:off x="748555" y="1592544"/>
            <a:ext cx="7038737" cy="4895850"/>
          </a:xfrm>
        </p:spPr>
        <p:txBody>
          <a:bodyPr>
            <a:normAutofit/>
          </a:bodyPr>
          <a:lstStyle/>
          <a:p>
            <a:r>
              <a:rPr lang="en-US" dirty="0"/>
              <a:t>The course is designed to fit into Berkeley’s data science curriculum.  It complements DS100</a:t>
            </a:r>
          </a:p>
          <a:p>
            <a:pPr lvl="1"/>
            <a:r>
              <a:rPr lang="en-US" dirty="0"/>
              <a:t>But we will place a stronger emphasis on how to use </a:t>
            </a:r>
            <a:r>
              <a:rPr lang="en-US" i="1" dirty="0"/>
              <a:t>prediction</a:t>
            </a:r>
            <a:r>
              <a:rPr lang="en-US" dirty="0"/>
              <a:t> methods as decision-making tools in energy and environment contexts </a:t>
            </a:r>
          </a:p>
          <a:p>
            <a:pPr lvl="1"/>
            <a:r>
              <a:rPr lang="en-US" dirty="0"/>
              <a:t>It has less emphasis on web technologies, working with text, databases and statistical </a:t>
            </a:r>
            <a:r>
              <a:rPr lang="en-US" i="1" dirty="0"/>
              <a:t>inference</a:t>
            </a:r>
            <a:r>
              <a:rPr lang="en-US" dirty="0"/>
              <a:t>.</a:t>
            </a:r>
          </a:p>
        </p:txBody>
      </p:sp>
      <p:sp>
        <p:nvSpPr>
          <p:cNvPr id="4" name="Slide Number Placeholder 3">
            <a:extLst>
              <a:ext uri="{FF2B5EF4-FFF2-40B4-BE49-F238E27FC236}">
                <a16:creationId xmlns:a16="http://schemas.microsoft.com/office/drawing/2014/main" id="{B157191F-6739-0D4C-A2F4-0F754857801E}"/>
              </a:ext>
            </a:extLst>
          </p:cNvPr>
          <p:cNvSpPr>
            <a:spLocks noGrp="1"/>
          </p:cNvSpPr>
          <p:nvPr>
            <p:ph type="sldNum" sz="quarter" idx="12"/>
          </p:nvPr>
        </p:nvSpPr>
        <p:spPr/>
        <p:txBody>
          <a:bodyPr/>
          <a:lstStyle/>
          <a:p>
            <a:fld id="{934C0642-4071-7D48-AFF8-BD27182896CC}" type="slidenum">
              <a:rPr lang="en-US" smtClean="0"/>
              <a:t>27</a:t>
            </a:fld>
            <a:endParaRPr lang="en-US"/>
          </a:p>
        </p:txBody>
      </p:sp>
      <p:pic>
        <p:nvPicPr>
          <p:cNvPr id="5" name="Picture 4">
            <a:extLst>
              <a:ext uri="{FF2B5EF4-FFF2-40B4-BE49-F238E27FC236}">
                <a16:creationId xmlns:a16="http://schemas.microsoft.com/office/drawing/2014/main" id="{DB90E252-5C2B-4843-BDA3-38358B494E4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787292" y="0"/>
            <a:ext cx="4956799" cy="3718303"/>
          </a:xfrm>
          <a:prstGeom prst="rect">
            <a:avLst/>
          </a:prstGeom>
        </p:spPr>
      </p:pic>
      <p:sp>
        <p:nvSpPr>
          <p:cNvPr id="6" name="Content Placeholder 2">
            <a:extLst>
              <a:ext uri="{FF2B5EF4-FFF2-40B4-BE49-F238E27FC236}">
                <a16:creationId xmlns:a16="http://schemas.microsoft.com/office/drawing/2014/main" id="{14AA3839-8B3D-B849-A7B2-92710132366C}"/>
              </a:ext>
            </a:extLst>
          </p:cNvPr>
          <p:cNvSpPr txBox="1">
            <a:spLocks/>
          </p:cNvSpPr>
          <p:nvPr/>
        </p:nvSpPr>
        <p:spPr>
          <a:xfrm>
            <a:off x="748555" y="5004594"/>
            <a:ext cx="10515600" cy="1603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course satisfies:</a:t>
            </a:r>
          </a:p>
          <a:p>
            <a:pPr lvl="1"/>
            <a:r>
              <a:rPr lang="en-US" dirty="0"/>
              <a:t>Upper division domain emphasis for Data Science major</a:t>
            </a:r>
          </a:p>
          <a:p>
            <a:pPr lvl="1"/>
            <a:r>
              <a:rPr lang="en-US" dirty="0"/>
              <a:t>Engineering Elective for Energy Engineering</a:t>
            </a:r>
          </a:p>
          <a:p>
            <a:pPr lvl="1"/>
            <a:r>
              <a:rPr lang="en-US" dirty="0"/>
              <a:t>Upper division requirement for Energy and Resources Group minor</a:t>
            </a:r>
          </a:p>
        </p:txBody>
      </p:sp>
    </p:spTree>
    <p:extLst>
      <p:ext uri="{BB962C8B-B14F-4D97-AF65-F5344CB8AC3E}">
        <p14:creationId xmlns:p14="http://schemas.microsoft.com/office/powerpoint/2010/main" val="2396940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E0FA-09F1-884D-A09C-B6F9E9B50BAD}"/>
              </a:ext>
            </a:extLst>
          </p:cNvPr>
          <p:cNvSpPr>
            <a:spLocks noGrp="1"/>
          </p:cNvSpPr>
          <p:nvPr>
            <p:ph type="title"/>
          </p:nvPr>
        </p:nvSpPr>
        <p:spPr/>
        <p:txBody>
          <a:bodyPr/>
          <a:lstStyle/>
          <a:p>
            <a:r>
              <a:rPr lang="en-US" dirty="0"/>
              <a:t>Some of the specific tools we’ll learn</a:t>
            </a:r>
          </a:p>
        </p:txBody>
      </p:sp>
      <p:sp>
        <p:nvSpPr>
          <p:cNvPr id="4" name="Slide Number Placeholder 3">
            <a:extLst>
              <a:ext uri="{FF2B5EF4-FFF2-40B4-BE49-F238E27FC236}">
                <a16:creationId xmlns:a16="http://schemas.microsoft.com/office/drawing/2014/main" id="{089DB316-8E58-6F47-BD8B-83F5D76DA2A2}"/>
              </a:ext>
            </a:extLst>
          </p:cNvPr>
          <p:cNvSpPr>
            <a:spLocks noGrp="1"/>
          </p:cNvSpPr>
          <p:nvPr>
            <p:ph type="sldNum" sz="quarter" idx="12"/>
          </p:nvPr>
        </p:nvSpPr>
        <p:spPr/>
        <p:txBody>
          <a:bodyPr/>
          <a:lstStyle/>
          <a:p>
            <a:fld id="{934C0642-4071-7D48-AFF8-BD27182896CC}" type="slidenum">
              <a:rPr lang="en-US" smtClean="0"/>
              <a:t>28</a:t>
            </a:fld>
            <a:endParaRPr lang="en-US"/>
          </a:p>
        </p:txBody>
      </p:sp>
      <p:pic>
        <p:nvPicPr>
          <p:cNvPr id="5" name="Picture 4">
            <a:extLst>
              <a:ext uri="{FF2B5EF4-FFF2-40B4-BE49-F238E27FC236}">
                <a16:creationId xmlns:a16="http://schemas.microsoft.com/office/drawing/2014/main" id="{F2EBBA12-4539-1646-9383-2086A9905277}"/>
              </a:ext>
            </a:extLst>
          </p:cNvPr>
          <p:cNvPicPr>
            <a:picLocks noChangeAspect="1"/>
          </p:cNvPicPr>
          <p:nvPr/>
        </p:nvPicPr>
        <p:blipFill>
          <a:blip r:embed="rId2"/>
          <a:stretch>
            <a:fillRect/>
          </a:stretch>
        </p:blipFill>
        <p:spPr>
          <a:xfrm>
            <a:off x="8321185" y="1465987"/>
            <a:ext cx="2034396" cy="1963013"/>
          </a:xfrm>
          <a:prstGeom prst="rect">
            <a:avLst/>
          </a:prstGeom>
        </p:spPr>
      </p:pic>
      <p:sp>
        <p:nvSpPr>
          <p:cNvPr id="6" name="TextBox 5">
            <a:extLst>
              <a:ext uri="{FF2B5EF4-FFF2-40B4-BE49-F238E27FC236}">
                <a16:creationId xmlns:a16="http://schemas.microsoft.com/office/drawing/2014/main" id="{CA3C5B92-928E-EC48-B190-727E84CA41E8}"/>
              </a:ext>
            </a:extLst>
          </p:cNvPr>
          <p:cNvSpPr txBox="1"/>
          <p:nvPr/>
        </p:nvSpPr>
        <p:spPr>
          <a:xfrm>
            <a:off x="7991934" y="3584851"/>
            <a:ext cx="2579873" cy="553998"/>
          </a:xfrm>
          <a:prstGeom prst="rect">
            <a:avLst/>
          </a:prstGeom>
          <a:noFill/>
        </p:spPr>
        <p:txBody>
          <a:bodyPr wrap="none" rtlCol="0">
            <a:spAutoFit/>
          </a:bodyPr>
          <a:lstStyle/>
          <a:p>
            <a:pPr algn="ctr"/>
            <a:r>
              <a:rPr lang="en-US" dirty="0"/>
              <a:t>Support vector machines </a:t>
            </a:r>
          </a:p>
          <a:p>
            <a:pPr algn="ctr"/>
            <a:r>
              <a:rPr lang="en-US" sz="1200" dirty="0"/>
              <a:t>(Wikimedia)</a:t>
            </a:r>
            <a:endParaRPr lang="en-US" dirty="0"/>
          </a:p>
        </p:txBody>
      </p:sp>
      <p:sp>
        <p:nvSpPr>
          <p:cNvPr id="7" name="TextBox 6">
            <a:extLst>
              <a:ext uri="{FF2B5EF4-FFF2-40B4-BE49-F238E27FC236}">
                <a16:creationId xmlns:a16="http://schemas.microsoft.com/office/drawing/2014/main" id="{236A4227-CD5E-D74F-B1D0-DBC4A6217645}"/>
              </a:ext>
            </a:extLst>
          </p:cNvPr>
          <p:cNvSpPr txBox="1"/>
          <p:nvPr/>
        </p:nvSpPr>
        <p:spPr>
          <a:xfrm>
            <a:off x="3688804" y="5820293"/>
            <a:ext cx="3416063" cy="553998"/>
          </a:xfrm>
          <a:prstGeom prst="rect">
            <a:avLst/>
          </a:prstGeom>
          <a:noFill/>
        </p:spPr>
        <p:txBody>
          <a:bodyPr wrap="none" rtlCol="0">
            <a:spAutoFit/>
          </a:bodyPr>
          <a:lstStyle/>
          <a:p>
            <a:r>
              <a:rPr lang="en-US" dirty="0"/>
              <a:t>Classification and regression trees </a:t>
            </a:r>
          </a:p>
          <a:p>
            <a:pPr algn="ctr"/>
            <a:r>
              <a:rPr lang="en-US" sz="1200" dirty="0"/>
              <a:t>(</a:t>
            </a:r>
            <a:r>
              <a:rPr lang="en-US" sz="1200" dirty="0" err="1"/>
              <a:t>researchgate.net</a:t>
            </a:r>
            <a:r>
              <a:rPr lang="en-US" sz="1200" dirty="0"/>
              <a:t>)</a:t>
            </a:r>
            <a:endParaRPr lang="en-US" dirty="0"/>
          </a:p>
        </p:txBody>
      </p:sp>
      <p:pic>
        <p:nvPicPr>
          <p:cNvPr id="8" name="Picture 7">
            <a:extLst>
              <a:ext uri="{FF2B5EF4-FFF2-40B4-BE49-F238E27FC236}">
                <a16:creationId xmlns:a16="http://schemas.microsoft.com/office/drawing/2014/main" id="{AE5882D6-12C0-1741-B03E-90C31FBC764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492706" y="4291551"/>
            <a:ext cx="3365500" cy="1610331"/>
          </a:xfrm>
          <a:prstGeom prst="rect">
            <a:avLst/>
          </a:prstGeom>
        </p:spPr>
      </p:pic>
      <p:pic>
        <p:nvPicPr>
          <p:cNvPr id="9" name="Picture 8">
            <a:extLst>
              <a:ext uri="{FF2B5EF4-FFF2-40B4-BE49-F238E27FC236}">
                <a16:creationId xmlns:a16="http://schemas.microsoft.com/office/drawing/2014/main" id="{9A5FE5C7-F6B0-9C44-A42D-80A432D39F0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15528" y="1633870"/>
            <a:ext cx="3550988" cy="1597945"/>
          </a:xfrm>
          <a:prstGeom prst="rect">
            <a:avLst/>
          </a:prstGeom>
        </p:spPr>
      </p:pic>
      <p:sp>
        <p:nvSpPr>
          <p:cNvPr id="10" name="TextBox 9">
            <a:extLst>
              <a:ext uri="{FF2B5EF4-FFF2-40B4-BE49-F238E27FC236}">
                <a16:creationId xmlns:a16="http://schemas.microsoft.com/office/drawing/2014/main" id="{288A6381-E17B-7D4A-A175-F9FAFAE7C3FB}"/>
              </a:ext>
            </a:extLst>
          </p:cNvPr>
          <p:cNvSpPr txBox="1"/>
          <p:nvPr/>
        </p:nvSpPr>
        <p:spPr>
          <a:xfrm>
            <a:off x="1166496" y="3105834"/>
            <a:ext cx="1984133" cy="646331"/>
          </a:xfrm>
          <a:prstGeom prst="rect">
            <a:avLst/>
          </a:prstGeom>
          <a:noFill/>
        </p:spPr>
        <p:txBody>
          <a:bodyPr wrap="none" rtlCol="0">
            <a:spAutoFit/>
          </a:bodyPr>
          <a:lstStyle/>
          <a:p>
            <a:pPr algn="ctr"/>
            <a:r>
              <a:rPr lang="en-US" dirty="0"/>
              <a:t>Shrinkage methods</a:t>
            </a:r>
          </a:p>
          <a:p>
            <a:pPr algn="ctr"/>
            <a:r>
              <a:rPr lang="en-US" dirty="0"/>
              <a:t> </a:t>
            </a:r>
            <a:r>
              <a:rPr lang="en-US" sz="1200" dirty="0"/>
              <a:t>(</a:t>
            </a:r>
            <a:r>
              <a:rPr lang="en-US" sz="1200" dirty="0" err="1"/>
              <a:t>wikimedia</a:t>
            </a:r>
            <a:r>
              <a:rPr lang="en-US" sz="1200" dirty="0"/>
              <a:t>)</a:t>
            </a:r>
            <a:endParaRPr lang="en-US" dirty="0"/>
          </a:p>
        </p:txBody>
      </p:sp>
      <p:pic>
        <p:nvPicPr>
          <p:cNvPr id="11" name="Picture 10">
            <a:extLst>
              <a:ext uri="{FF2B5EF4-FFF2-40B4-BE49-F238E27FC236}">
                <a16:creationId xmlns:a16="http://schemas.microsoft.com/office/drawing/2014/main" id="{291F8DBB-2407-3747-A724-7B6A31E04A24}"/>
              </a:ext>
            </a:extLst>
          </p:cNvPr>
          <p:cNvPicPr>
            <a:picLocks noChangeAspect="1"/>
          </p:cNvPicPr>
          <p:nvPr/>
        </p:nvPicPr>
        <p:blipFill>
          <a:blip r:embed="rId5"/>
          <a:stretch>
            <a:fillRect/>
          </a:stretch>
        </p:blipFill>
        <p:spPr>
          <a:xfrm>
            <a:off x="692638" y="4034242"/>
            <a:ext cx="2013163" cy="1811847"/>
          </a:xfrm>
          <a:prstGeom prst="rect">
            <a:avLst/>
          </a:prstGeom>
        </p:spPr>
      </p:pic>
      <p:sp>
        <p:nvSpPr>
          <p:cNvPr id="12" name="TextBox 11">
            <a:extLst>
              <a:ext uri="{FF2B5EF4-FFF2-40B4-BE49-F238E27FC236}">
                <a16:creationId xmlns:a16="http://schemas.microsoft.com/office/drawing/2014/main" id="{F4D70351-B2AC-A74B-B4A8-58DAE98690E3}"/>
              </a:ext>
            </a:extLst>
          </p:cNvPr>
          <p:cNvSpPr txBox="1"/>
          <p:nvPr/>
        </p:nvSpPr>
        <p:spPr>
          <a:xfrm>
            <a:off x="721668" y="5919135"/>
            <a:ext cx="2045816" cy="553998"/>
          </a:xfrm>
          <a:prstGeom prst="rect">
            <a:avLst/>
          </a:prstGeom>
          <a:noFill/>
        </p:spPr>
        <p:txBody>
          <a:bodyPr wrap="none" rtlCol="0">
            <a:spAutoFit/>
          </a:bodyPr>
          <a:lstStyle/>
          <a:p>
            <a:r>
              <a:rPr lang="en-US" dirty="0"/>
              <a:t>K nearest neighbors</a:t>
            </a:r>
          </a:p>
          <a:p>
            <a:pPr algn="ctr"/>
            <a:r>
              <a:rPr lang="en-US" sz="1200" dirty="0"/>
              <a:t>(</a:t>
            </a:r>
            <a:r>
              <a:rPr lang="en-US" sz="1200" dirty="0" err="1"/>
              <a:t>wikimedia</a:t>
            </a:r>
            <a:r>
              <a:rPr lang="en-US" sz="1200" dirty="0"/>
              <a:t>)</a:t>
            </a:r>
            <a:endParaRPr lang="en-US" dirty="0"/>
          </a:p>
        </p:txBody>
      </p:sp>
      <p:pic>
        <p:nvPicPr>
          <p:cNvPr id="13" name="Picture 12">
            <a:extLst>
              <a:ext uri="{FF2B5EF4-FFF2-40B4-BE49-F238E27FC236}">
                <a16:creationId xmlns:a16="http://schemas.microsoft.com/office/drawing/2014/main" id="{FB091134-1B6B-3A47-A452-69F90A5553B9}"/>
              </a:ext>
            </a:extLst>
          </p:cNvPr>
          <p:cNvPicPr>
            <a:picLocks noChangeAspect="1"/>
          </p:cNvPicPr>
          <p:nvPr/>
        </p:nvPicPr>
        <p:blipFill>
          <a:blip r:embed="rId6"/>
          <a:stretch>
            <a:fillRect/>
          </a:stretch>
        </p:blipFill>
        <p:spPr>
          <a:xfrm>
            <a:off x="8993966" y="4293443"/>
            <a:ext cx="1577841" cy="1902691"/>
          </a:xfrm>
          <a:prstGeom prst="rect">
            <a:avLst/>
          </a:prstGeom>
        </p:spPr>
      </p:pic>
      <p:sp>
        <p:nvSpPr>
          <p:cNvPr id="14" name="TextBox 13">
            <a:extLst>
              <a:ext uri="{FF2B5EF4-FFF2-40B4-BE49-F238E27FC236}">
                <a16:creationId xmlns:a16="http://schemas.microsoft.com/office/drawing/2014/main" id="{634FB3E7-1138-444D-8C05-56C83BD7184E}"/>
              </a:ext>
            </a:extLst>
          </p:cNvPr>
          <p:cNvSpPr txBox="1"/>
          <p:nvPr/>
        </p:nvSpPr>
        <p:spPr>
          <a:xfrm>
            <a:off x="8801573" y="6169709"/>
            <a:ext cx="1732590" cy="646331"/>
          </a:xfrm>
          <a:prstGeom prst="rect">
            <a:avLst/>
          </a:prstGeom>
          <a:noFill/>
        </p:spPr>
        <p:txBody>
          <a:bodyPr wrap="none" rtlCol="0">
            <a:spAutoFit/>
          </a:bodyPr>
          <a:lstStyle/>
          <a:p>
            <a:pPr algn="ctr"/>
            <a:r>
              <a:rPr lang="en-US" dirty="0"/>
              <a:t>Neural networks</a:t>
            </a:r>
          </a:p>
          <a:p>
            <a:pPr algn="ctr"/>
            <a:r>
              <a:rPr lang="en-US" dirty="0"/>
              <a:t> </a:t>
            </a:r>
            <a:r>
              <a:rPr lang="en-US" sz="1200" dirty="0"/>
              <a:t>(</a:t>
            </a:r>
            <a:r>
              <a:rPr lang="en-US" sz="1200" dirty="0" err="1"/>
              <a:t>wikimedia</a:t>
            </a:r>
            <a:r>
              <a:rPr lang="en-US" sz="1200" dirty="0"/>
              <a:t>)</a:t>
            </a:r>
            <a:endParaRPr lang="en-US" dirty="0"/>
          </a:p>
        </p:txBody>
      </p:sp>
      <p:sp>
        <p:nvSpPr>
          <p:cNvPr id="15" name="Content Placeholder 2">
            <a:extLst>
              <a:ext uri="{FF2B5EF4-FFF2-40B4-BE49-F238E27FC236}">
                <a16:creationId xmlns:a16="http://schemas.microsoft.com/office/drawing/2014/main" id="{4CEDC021-8DD7-8F47-A044-E9C4766AEF49}"/>
              </a:ext>
            </a:extLst>
          </p:cNvPr>
          <p:cNvSpPr>
            <a:spLocks noGrp="1"/>
          </p:cNvSpPr>
          <p:nvPr>
            <p:ph idx="1"/>
          </p:nvPr>
        </p:nvSpPr>
        <p:spPr>
          <a:xfrm>
            <a:off x="4340346" y="1605116"/>
            <a:ext cx="3874514" cy="2470330"/>
          </a:xfrm>
        </p:spPr>
        <p:txBody>
          <a:bodyPr>
            <a:normAutofit lnSpcReduction="10000"/>
          </a:bodyPr>
          <a:lstStyle/>
          <a:p>
            <a:r>
              <a:rPr lang="en-US" sz="2400" b="1" dirty="0"/>
              <a:t>Prediction methods</a:t>
            </a:r>
          </a:p>
          <a:p>
            <a:r>
              <a:rPr lang="en-US" sz="2400" dirty="0"/>
              <a:t>Python, Pandas and scikit-learn </a:t>
            </a:r>
          </a:p>
          <a:p>
            <a:r>
              <a:rPr lang="en-US" sz="2400" dirty="0"/>
              <a:t>Exploratory data analysis</a:t>
            </a:r>
          </a:p>
          <a:p>
            <a:r>
              <a:rPr lang="en-US" sz="2400" dirty="0"/>
              <a:t>Visualization</a:t>
            </a:r>
          </a:p>
          <a:p>
            <a:r>
              <a:rPr lang="en-US" sz="2400" dirty="0"/>
              <a:t>Gradient descent</a:t>
            </a:r>
            <a:endParaRPr lang="en-US" sz="2400" b="1" dirty="0"/>
          </a:p>
        </p:txBody>
      </p:sp>
    </p:spTree>
    <p:extLst>
      <p:ext uri="{BB962C8B-B14F-4D97-AF65-F5344CB8AC3E}">
        <p14:creationId xmlns:p14="http://schemas.microsoft.com/office/powerpoint/2010/main" val="331056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A183-4E03-524E-8563-F90FC228002D}"/>
              </a:ext>
            </a:extLst>
          </p:cNvPr>
          <p:cNvSpPr>
            <a:spLocks noGrp="1"/>
          </p:cNvSpPr>
          <p:nvPr>
            <p:ph type="title"/>
          </p:nvPr>
        </p:nvSpPr>
        <p:spPr>
          <a:xfrm>
            <a:off x="838200" y="122234"/>
            <a:ext cx="10515600" cy="1325563"/>
          </a:xfrm>
        </p:spPr>
        <p:txBody>
          <a:bodyPr/>
          <a:lstStyle/>
          <a:p>
            <a:r>
              <a:rPr lang="en-US" dirty="0"/>
              <a:t>What resources are required?</a:t>
            </a:r>
          </a:p>
        </p:txBody>
      </p:sp>
      <p:sp>
        <p:nvSpPr>
          <p:cNvPr id="3" name="Content Placeholder 2">
            <a:extLst>
              <a:ext uri="{FF2B5EF4-FFF2-40B4-BE49-F238E27FC236}">
                <a16:creationId xmlns:a16="http://schemas.microsoft.com/office/drawing/2014/main" id="{2F7DE602-3EF7-9D4F-A47C-9823DBE72899}"/>
              </a:ext>
            </a:extLst>
          </p:cNvPr>
          <p:cNvSpPr>
            <a:spLocks noGrp="1"/>
          </p:cNvSpPr>
          <p:nvPr>
            <p:ph idx="1"/>
          </p:nvPr>
        </p:nvSpPr>
        <p:spPr>
          <a:xfrm>
            <a:off x="695320" y="1280753"/>
            <a:ext cx="11006138" cy="5027614"/>
          </a:xfrm>
        </p:spPr>
        <p:txBody>
          <a:bodyPr>
            <a:normAutofit fontScale="92500" lnSpcReduction="10000"/>
          </a:bodyPr>
          <a:lstStyle/>
          <a:p>
            <a:r>
              <a:rPr lang="en-US" dirty="0"/>
              <a:t>Hardware: You’ll need a laptop. </a:t>
            </a:r>
          </a:p>
          <a:p>
            <a:pPr lvl="1"/>
            <a:r>
              <a:rPr lang="en-US" dirty="0"/>
              <a:t>Mac, Windows, Linux, Chromebook all ok.</a:t>
            </a:r>
          </a:p>
          <a:p>
            <a:pPr lvl="1"/>
            <a:r>
              <a:rPr lang="en-US" dirty="0"/>
              <a:t>If you don’t have a laptop please email me or Colette after class.</a:t>
            </a:r>
          </a:p>
          <a:p>
            <a:pPr lvl="1"/>
            <a:r>
              <a:rPr lang="en-US" dirty="0"/>
              <a:t>Bring your machine to labs!  And we’ll occasionally use them in lecture.</a:t>
            </a:r>
          </a:p>
          <a:p>
            <a:r>
              <a:rPr lang="en-US" dirty="0"/>
              <a:t>Internet connection</a:t>
            </a:r>
          </a:p>
          <a:p>
            <a:r>
              <a:rPr lang="en-US" dirty="0"/>
              <a:t>Software:</a:t>
            </a:r>
          </a:p>
          <a:p>
            <a:pPr lvl="1"/>
            <a:r>
              <a:rPr lang="en-US" dirty="0"/>
              <a:t>Computing: </a:t>
            </a:r>
          </a:p>
          <a:p>
            <a:pPr lvl="2"/>
            <a:r>
              <a:rPr lang="en-US" dirty="0"/>
              <a:t>All work can be done in the cloud, on Berkeley’s datahub</a:t>
            </a:r>
          </a:p>
          <a:p>
            <a:pPr lvl="2"/>
            <a:r>
              <a:rPr lang="en-US" dirty="0"/>
              <a:t>If you wish, you can install Python locally with Anaconda; we’ll use Python 3.x</a:t>
            </a:r>
          </a:p>
          <a:p>
            <a:pPr lvl="2"/>
            <a:r>
              <a:rPr lang="en-US" dirty="0"/>
              <a:t>…but we won’t troubleshoot your local install – work in Datahub before asking questions</a:t>
            </a:r>
          </a:p>
          <a:p>
            <a:r>
              <a:rPr lang="en-US" dirty="0"/>
              <a:t>Read-ware:  </a:t>
            </a:r>
          </a:p>
          <a:p>
            <a:pPr lvl="1"/>
            <a:r>
              <a:rPr lang="en-US" u="sng" dirty="0"/>
              <a:t>Introduction to Statistical Learning</a:t>
            </a:r>
            <a:r>
              <a:rPr lang="en-US" dirty="0"/>
              <a:t>, available as PDF or for sale from online retailers.</a:t>
            </a:r>
          </a:p>
          <a:p>
            <a:pPr lvl="1"/>
            <a:r>
              <a:rPr lang="en-US" dirty="0"/>
              <a:t>Other reading will be distributed through </a:t>
            </a:r>
            <a:r>
              <a:rPr lang="en-US" dirty="0" err="1"/>
              <a:t>bCourses</a:t>
            </a:r>
            <a:r>
              <a:rPr lang="en-US" dirty="0"/>
              <a:t>.</a:t>
            </a:r>
          </a:p>
          <a:p>
            <a:endParaRPr lang="en-US" dirty="0"/>
          </a:p>
        </p:txBody>
      </p:sp>
      <p:sp>
        <p:nvSpPr>
          <p:cNvPr id="4" name="Slide Number Placeholder 3">
            <a:extLst>
              <a:ext uri="{FF2B5EF4-FFF2-40B4-BE49-F238E27FC236}">
                <a16:creationId xmlns:a16="http://schemas.microsoft.com/office/drawing/2014/main" id="{4884D63E-7D46-BD42-BB94-B9BDD3E9B489}"/>
              </a:ext>
            </a:extLst>
          </p:cNvPr>
          <p:cNvSpPr>
            <a:spLocks noGrp="1"/>
          </p:cNvSpPr>
          <p:nvPr>
            <p:ph type="sldNum" sz="quarter" idx="12"/>
          </p:nvPr>
        </p:nvSpPr>
        <p:spPr/>
        <p:txBody>
          <a:bodyPr/>
          <a:lstStyle/>
          <a:p>
            <a:fld id="{934C0642-4071-7D48-AFF8-BD27182896CC}" type="slidenum">
              <a:rPr lang="en-US" smtClean="0"/>
              <a:t>29</a:t>
            </a:fld>
            <a:endParaRPr lang="en-US"/>
          </a:p>
        </p:txBody>
      </p:sp>
    </p:spTree>
    <p:extLst>
      <p:ext uri="{BB962C8B-B14F-4D97-AF65-F5344CB8AC3E}">
        <p14:creationId xmlns:p14="http://schemas.microsoft.com/office/powerpoint/2010/main" val="154361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031250-3583-6145-9CDB-3FA0FA5C5F6E}"/>
              </a:ext>
            </a:extLst>
          </p:cNvPr>
          <p:cNvPicPr>
            <a:picLocks noChangeAspect="1"/>
          </p:cNvPicPr>
          <p:nvPr/>
        </p:nvPicPr>
        <p:blipFill>
          <a:blip r:embed="rId3"/>
          <a:stretch>
            <a:fillRect/>
          </a:stretch>
        </p:blipFill>
        <p:spPr>
          <a:xfrm>
            <a:off x="4932003" y="1726586"/>
            <a:ext cx="6866965" cy="4919065"/>
          </a:xfrm>
          <a:prstGeom prst="rect">
            <a:avLst/>
          </a:prstGeom>
        </p:spPr>
      </p:pic>
      <p:sp>
        <p:nvSpPr>
          <p:cNvPr id="2" name="Title 1">
            <a:extLst>
              <a:ext uri="{FF2B5EF4-FFF2-40B4-BE49-F238E27FC236}">
                <a16:creationId xmlns:a16="http://schemas.microsoft.com/office/drawing/2014/main" id="{7BD159CC-675B-5948-9B72-748E5C245708}"/>
              </a:ext>
            </a:extLst>
          </p:cNvPr>
          <p:cNvSpPr>
            <a:spLocks noGrp="1"/>
          </p:cNvSpPr>
          <p:nvPr>
            <p:ph type="title"/>
          </p:nvPr>
        </p:nvSpPr>
        <p:spPr/>
        <p:txBody>
          <a:bodyPr/>
          <a:lstStyle/>
          <a:p>
            <a:r>
              <a:rPr lang="en-US" dirty="0"/>
              <a:t>Why data, environment and society?</a:t>
            </a:r>
          </a:p>
        </p:txBody>
      </p:sp>
      <p:sp>
        <p:nvSpPr>
          <p:cNvPr id="3" name="Content Placeholder 2">
            <a:extLst>
              <a:ext uri="{FF2B5EF4-FFF2-40B4-BE49-F238E27FC236}">
                <a16:creationId xmlns:a16="http://schemas.microsoft.com/office/drawing/2014/main" id="{C9C94698-CE0F-DE4F-88B9-75F0B6E39CBD}"/>
              </a:ext>
            </a:extLst>
          </p:cNvPr>
          <p:cNvSpPr>
            <a:spLocks noGrp="1"/>
          </p:cNvSpPr>
          <p:nvPr>
            <p:ph idx="1"/>
          </p:nvPr>
        </p:nvSpPr>
        <p:spPr>
          <a:xfrm>
            <a:off x="393032" y="1690688"/>
            <a:ext cx="3890211" cy="4665662"/>
          </a:xfrm>
        </p:spPr>
        <p:txBody>
          <a:bodyPr>
            <a:normAutofit fontScale="92500" lnSpcReduction="10000"/>
          </a:bodyPr>
          <a:lstStyle/>
          <a:p>
            <a:pPr marL="0" indent="0">
              <a:buNone/>
            </a:pPr>
            <a:r>
              <a:rPr lang="en-US" dirty="0"/>
              <a:t>2. Analyzing and predicting complex phenomena </a:t>
            </a:r>
            <a:r>
              <a:rPr lang="en-US" i="1" dirty="0"/>
              <a:t>across groups of people </a:t>
            </a:r>
            <a:r>
              <a:rPr lang="en-US" dirty="0"/>
              <a:t>also has tremendous impacts on society.</a:t>
            </a:r>
          </a:p>
          <a:p>
            <a:pPr marL="0" indent="0">
              <a:buNone/>
            </a:pPr>
            <a:endParaRPr lang="en-US" dirty="0"/>
          </a:p>
          <a:p>
            <a:pPr marL="0" indent="0">
              <a:buNone/>
            </a:pPr>
            <a:r>
              <a:rPr lang="en-US" dirty="0"/>
              <a:t>For example, energy consumption and other industrial activities generate pollution.  Its distribution </a:t>
            </a:r>
            <a:r>
              <a:rPr lang="en-US" i="1" dirty="0"/>
              <a:t>and impact </a:t>
            </a:r>
            <a:r>
              <a:rPr lang="en-US" dirty="0"/>
              <a:t>are heterogeneously distributed </a:t>
            </a:r>
          </a:p>
        </p:txBody>
      </p:sp>
      <p:sp>
        <p:nvSpPr>
          <p:cNvPr id="4" name="Slide Number Placeholder 3">
            <a:extLst>
              <a:ext uri="{FF2B5EF4-FFF2-40B4-BE49-F238E27FC236}">
                <a16:creationId xmlns:a16="http://schemas.microsoft.com/office/drawing/2014/main" id="{6E08EDA7-64A8-B847-86D5-CB247A04EAC5}"/>
              </a:ext>
            </a:extLst>
          </p:cNvPr>
          <p:cNvSpPr>
            <a:spLocks noGrp="1"/>
          </p:cNvSpPr>
          <p:nvPr>
            <p:ph type="sldNum" sz="quarter" idx="12"/>
          </p:nvPr>
        </p:nvSpPr>
        <p:spPr/>
        <p:txBody>
          <a:bodyPr/>
          <a:lstStyle/>
          <a:p>
            <a:fld id="{934C0642-4071-7D48-AFF8-BD27182896CC}" type="slidenum">
              <a:rPr lang="en-US" smtClean="0"/>
              <a:t>3</a:t>
            </a:fld>
            <a:endParaRPr lang="en-US"/>
          </a:p>
        </p:txBody>
      </p:sp>
    </p:spTree>
    <p:extLst>
      <p:ext uri="{BB962C8B-B14F-4D97-AF65-F5344CB8AC3E}">
        <p14:creationId xmlns:p14="http://schemas.microsoft.com/office/powerpoint/2010/main" val="362667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C31B1-9C68-0146-8DB1-2D4AD318B82A}"/>
              </a:ext>
            </a:extLst>
          </p:cNvPr>
          <p:cNvSpPr>
            <a:spLocks noGrp="1"/>
          </p:cNvSpPr>
          <p:nvPr>
            <p:ph type="title"/>
          </p:nvPr>
        </p:nvSpPr>
        <p:spPr/>
        <p:txBody>
          <a:bodyPr/>
          <a:lstStyle/>
          <a:p>
            <a:r>
              <a:rPr lang="en-US" dirty="0"/>
              <a:t>How are students evaluated?</a:t>
            </a:r>
          </a:p>
        </p:txBody>
      </p:sp>
      <p:sp>
        <p:nvSpPr>
          <p:cNvPr id="3" name="Content Placeholder 2">
            <a:extLst>
              <a:ext uri="{FF2B5EF4-FFF2-40B4-BE49-F238E27FC236}">
                <a16:creationId xmlns:a16="http://schemas.microsoft.com/office/drawing/2014/main" id="{7A3BE3BB-FEAC-6040-AAFE-5832BF11A905}"/>
              </a:ext>
            </a:extLst>
          </p:cNvPr>
          <p:cNvSpPr>
            <a:spLocks noGrp="1"/>
          </p:cNvSpPr>
          <p:nvPr>
            <p:ph idx="1"/>
          </p:nvPr>
        </p:nvSpPr>
        <p:spPr>
          <a:xfrm>
            <a:off x="666077" y="1825624"/>
            <a:ext cx="10866120" cy="4313919"/>
          </a:xfrm>
        </p:spPr>
        <p:txBody>
          <a:bodyPr>
            <a:normAutofit fontScale="92500" lnSpcReduction="10000"/>
          </a:bodyPr>
          <a:lstStyle/>
          <a:p>
            <a:pPr marL="514350" indent="-514350">
              <a:buFont typeface="+mj-lt"/>
              <a:buAutoNum type="arabicPeriod"/>
            </a:pPr>
            <a:r>
              <a:rPr lang="en-US" dirty="0"/>
              <a:t>Labs (10%). Submission by submitting pdf of </a:t>
            </a:r>
            <a:r>
              <a:rPr lang="en-US" dirty="0" err="1"/>
              <a:t>Jupyter</a:t>
            </a:r>
            <a:r>
              <a:rPr lang="en-US" dirty="0"/>
              <a:t> notebook. 9 assignments, we drop the one lowest grade.</a:t>
            </a:r>
          </a:p>
          <a:p>
            <a:pPr marL="514350" indent="-514350">
              <a:buFont typeface="+mj-lt"/>
              <a:buAutoNum type="arabicPeriod"/>
            </a:pPr>
            <a:r>
              <a:rPr lang="en-US" dirty="0"/>
              <a:t>Homework (30%).  Submission as </a:t>
            </a:r>
            <a:r>
              <a:rPr lang="en-US" dirty="0" err="1"/>
              <a:t>Jupyter</a:t>
            </a:r>
            <a:r>
              <a:rPr lang="en-US" dirty="0"/>
              <a:t> notebook (</a:t>
            </a:r>
            <a:r>
              <a:rPr lang="en-US" dirty="0" err="1"/>
              <a:t>ipynb</a:t>
            </a:r>
            <a:r>
              <a:rPr lang="en-US" dirty="0"/>
              <a:t> and pdf).  10 assignments, we drop the two lowest grades.</a:t>
            </a:r>
          </a:p>
          <a:p>
            <a:pPr marL="514350" indent="-514350">
              <a:buFont typeface="+mj-lt"/>
              <a:buAutoNum type="arabicPeriod"/>
            </a:pPr>
            <a:r>
              <a:rPr lang="en-US" dirty="0"/>
              <a:t>Quizzes, about 6, every other week, we drop the lowest grade (10%)</a:t>
            </a:r>
          </a:p>
          <a:p>
            <a:pPr marL="514350" indent="-514350">
              <a:buFont typeface="+mj-lt"/>
              <a:buAutoNum type="arabicPeriod"/>
            </a:pPr>
            <a:r>
              <a:rPr lang="en-US" dirty="0"/>
              <a:t>Mid term (15%)</a:t>
            </a:r>
          </a:p>
          <a:p>
            <a:pPr marL="514350" indent="-514350">
              <a:buFont typeface="+mj-lt"/>
              <a:buAutoNum type="arabicPeriod"/>
            </a:pPr>
            <a:r>
              <a:rPr lang="en-US" dirty="0"/>
              <a:t>Final project (35%)</a:t>
            </a:r>
          </a:p>
          <a:p>
            <a:pPr marL="514350" indent="-514350">
              <a:buFont typeface="+mj-lt"/>
              <a:buAutoNum type="arabicPeriod"/>
            </a:pPr>
            <a:endParaRPr lang="en-US" dirty="0"/>
          </a:p>
          <a:p>
            <a:pPr marL="0" indent="0">
              <a:buNone/>
            </a:pPr>
            <a:r>
              <a:rPr lang="en-US" b="1" dirty="0"/>
              <a:t>Note: there are no attendance or participation grades. This is so you’re not penalized for staying home when you feel unwell.</a:t>
            </a:r>
          </a:p>
        </p:txBody>
      </p:sp>
      <p:sp>
        <p:nvSpPr>
          <p:cNvPr id="4" name="Slide Number Placeholder 3">
            <a:extLst>
              <a:ext uri="{FF2B5EF4-FFF2-40B4-BE49-F238E27FC236}">
                <a16:creationId xmlns:a16="http://schemas.microsoft.com/office/drawing/2014/main" id="{A3A66F82-8939-2244-89B3-848FB67E2F4E}"/>
              </a:ext>
            </a:extLst>
          </p:cNvPr>
          <p:cNvSpPr>
            <a:spLocks noGrp="1"/>
          </p:cNvSpPr>
          <p:nvPr>
            <p:ph type="sldNum" sz="quarter" idx="12"/>
          </p:nvPr>
        </p:nvSpPr>
        <p:spPr/>
        <p:txBody>
          <a:bodyPr/>
          <a:lstStyle/>
          <a:p>
            <a:fld id="{934C0642-4071-7D48-AFF8-BD27182896CC}" type="slidenum">
              <a:rPr lang="en-US" smtClean="0"/>
              <a:t>30</a:t>
            </a:fld>
            <a:endParaRPr lang="en-US"/>
          </a:p>
        </p:txBody>
      </p:sp>
    </p:spTree>
    <p:extLst>
      <p:ext uri="{BB962C8B-B14F-4D97-AF65-F5344CB8AC3E}">
        <p14:creationId xmlns:p14="http://schemas.microsoft.com/office/powerpoint/2010/main" val="57235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8338-B5B2-5941-A336-F1427758E9F5}"/>
              </a:ext>
            </a:extLst>
          </p:cNvPr>
          <p:cNvSpPr>
            <a:spLocks noGrp="1"/>
          </p:cNvSpPr>
          <p:nvPr>
            <p:ph type="title"/>
          </p:nvPr>
        </p:nvSpPr>
        <p:spPr/>
        <p:txBody>
          <a:bodyPr/>
          <a:lstStyle/>
          <a:p>
            <a:r>
              <a:rPr lang="en-US" dirty="0"/>
              <a:t>Evaluation, </a:t>
            </a:r>
            <a:r>
              <a:rPr lang="en-US" dirty="0" err="1"/>
              <a:t>ctd</a:t>
            </a:r>
            <a:endParaRPr lang="en-US" dirty="0"/>
          </a:p>
        </p:txBody>
      </p:sp>
      <p:sp>
        <p:nvSpPr>
          <p:cNvPr id="3" name="Content Placeholder 2">
            <a:extLst>
              <a:ext uri="{FF2B5EF4-FFF2-40B4-BE49-F238E27FC236}">
                <a16:creationId xmlns:a16="http://schemas.microsoft.com/office/drawing/2014/main" id="{BBF55EB3-3F1B-3D48-8C8E-851AC76EB305}"/>
              </a:ext>
            </a:extLst>
          </p:cNvPr>
          <p:cNvSpPr>
            <a:spLocks noGrp="1"/>
          </p:cNvSpPr>
          <p:nvPr>
            <p:ph idx="1"/>
          </p:nvPr>
        </p:nvSpPr>
        <p:spPr/>
        <p:txBody>
          <a:bodyPr>
            <a:normAutofit/>
          </a:bodyPr>
          <a:lstStyle/>
          <a:p>
            <a:r>
              <a:rPr lang="en-US" dirty="0"/>
              <a:t>Labs: </a:t>
            </a:r>
          </a:p>
          <a:p>
            <a:pPr lvl="1"/>
            <a:r>
              <a:rPr lang="en-US" dirty="0"/>
              <a:t>Grading will focus on completeness rather than correctness.</a:t>
            </a:r>
          </a:p>
          <a:p>
            <a:r>
              <a:rPr lang="en-US" dirty="0"/>
              <a:t>Final project:</a:t>
            </a:r>
          </a:p>
          <a:p>
            <a:pPr lvl="1"/>
            <a:r>
              <a:rPr lang="en-US" dirty="0"/>
              <a:t>Proposal presentation, 3% of total course grade (Nov 7-8, in lab)</a:t>
            </a:r>
          </a:p>
          <a:p>
            <a:pPr lvl="1"/>
            <a:r>
              <a:rPr lang="en-US" dirty="0"/>
              <a:t>Peer comment on three proposal presentations, 2% (due Nov 14) </a:t>
            </a:r>
          </a:p>
          <a:p>
            <a:pPr lvl="1"/>
            <a:r>
              <a:rPr lang="en-US" dirty="0"/>
              <a:t>Final Presentation during exam session, 5% (Dec 14 3-6p)</a:t>
            </a:r>
          </a:p>
          <a:p>
            <a:pPr lvl="1"/>
            <a:r>
              <a:rPr lang="en-US" dirty="0"/>
              <a:t>Final notebook, 25% (Dec 15)</a:t>
            </a:r>
          </a:p>
        </p:txBody>
      </p:sp>
      <p:sp>
        <p:nvSpPr>
          <p:cNvPr id="4" name="Slide Number Placeholder 3">
            <a:extLst>
              <a:ext uri="{FF2B5EF4-FFF2-40B4-BE49-F238E27FC236}">
                <a16:creationId xmlns:a16="http://schemas.microsoft.com/office/drawing/2014/main" id="{7841CCCB-C2CA-FA4C-AC96-3C3B3AD9078E}"/>
              </a:ext>
            </a:extLst>
          </p:cNvPr>
          <p:cNvSpPr>
            <a:spLocks noGrp="1"/>
          </p:cNvSpPr>
          <p:nvPr>
            <p:ph type="sldNum" sz="quarter" idx="12"/>
          </p:nvPr>
        </p:nvSpPr>
        <p:spPr/>
        <p:txBody>
          <a:bodyPr/>
          <a:lstStyle/>
          <a:p>
            <a:fld id="{934C0642-4071-7D48-AFF8-BD27182896CC}" type="slidenum">
              <a:rPr lang="en-US" smtClean="0"/>
              <a:t>31</a:t>
            </a:fld>
            <a:endParaRPr lang="en-US"/>
          </a:p>
        </p:txBody>
      </p:sp>
    </p:spTree>
    <p:extLst>
      <p:ext uri="{BB962C8B-B14F-4D97-AF65-F5344CB8AC3E}">
        <p14:creationId xmlns:p14="http://schemas.microsoft.com/office/powerpoint/2010/main" val="1979982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0746-BC81-A646-BCE0-9B2AC83B4365}"/>
              </a:ext>
            </a:extLst>
          </p:cNvPr>
          <p:cNvSpPr>
            <a:spLocks noGrp="1"/>
          </p:cNvSpPr>
          <p:nvPr>
            <p:ph type="title"/>
          </p:nvPr>
        </p:nvSpPr>
        <p:spPr/>
        <p:txBody>
          <a:bodyPr/>
          <a:lstStyle/>
          <a:p>
            <a:r>
              <a:rPr lang="en-US" dirty="0"/>
              <a:t>Weekly logistics</a:t>
            </a:r>
          </a:p>
        </p:txBody>
      </p:sp>
      <p:sp>
        <p:nvSpPr>
          <p:cNvPr id="3" name="Content Placeholder 2">
            <a:extLst>
              <a:ext uri="{FF2B5EF4-FFF2-40B4-BE49-F238E27FC236}">
                <a16:creationId xmlns:a16="http://schemas.microsoft.com/office/drawing/2014/main" id="{1A922E96-BEB0-7D4D-91DA-A94085F25B9C}"/>
              </a:ext>
            </a:extLst>
          </p:cNvPr>
          <p:cNvSpPr>
            <a:spLocks noGrp="1"/>
          </p:cNvSpPr>
          <p:nvPr>
            <p:ph idx="1"/>
          </p:nvPr>
        </p:nvSpPr>
        <p:spPr/>
        <p:txBody>
          <a:bodyPr/>
          <a:lstStyle/>
          <a:p>
            <a:r>
              <a:rPr lang="en-US" dirty="0"/>
              <a:t>Each week we’ll do a combination of labs, homework, reading discussion, lecture…</a:t>
            </a:r>
          </a:p>
          <a:p>
            <a:r>
              <a:rPr lang="en-US" dirty="0"/>
              <a:t>It’s a lot to keep track of!</a:t>
            </a:r>
          </a:p>
          <a:p>
            <a:r>
              <a:rPr lang="en-US" dirty="0"/>
              <a:t>We’ll send a message via </a:t>
            </a:r>
            <a:r>
              <a:rPr lang="en-US" dirty="0" err="1"/>
              <a:t>bCourses</a:t>
            </a:r>
            <a:r>
              <a:rPr lang="en-US" dirty="0"/>
              <a:t> at the beginning of each week with everything that’s happening for the next two weeks</a:t>
            </a:r>
          </a:p>
          <a:p>
            <a:r>
              <a:rPr lang="en-US" dirty="0"/>
              <a:t>We are also setting up an Ed Discussions site, and will moderate discussion on </a:t>
            </a:r>
            <a:r>
              <a:rPr lang="en-US" dirty="0" err="1"/>
              <a:t>homeworks</a:t>
            </a:r>
            <a:r>
              <a:rPr lang="en-US" dirty="0"/>
              <a:t>, etc. there.  </a:t>
            </a:r>
          </a:p>
        </p:txBody>
      </p:sp>
      <p:sp>
        <p:nvSpPr>
          <p:cNvPr id="4" name="Slide Number Placeholder 3">
            <a:extLst>
              <a:ext uri="{FF2B5EF4-FFF2-40B4-BE49-F238E27FC236}">
                <a16:creationId xmlns:a16="http://schemas.microsoft.com/office/drawing/2014/main" id="{77BB85A5-4C62-AC43-A866-8A840FECB157}"/>
              </a:ext>
            </a:extLst>
          </p:cNvPr>
          <p:cNvSpPr>
            <a:spLocks noGrp="1"/>
          </p:cNvSpPr>
          <p:nvPr>
            <p:ph type="sldNum" sz="quarter" idx="12"/>
          </p:nvPr>
        </p:nvSpPr>
        <p:spPr/>
        <p:txBody>
          <a:bodyPr/>
          <a:lstStyle/>
          <a:p>
            <a:fld id="{934C0642-4071-7D48-AFF8-BD27182896CC}" type="slidenum">
              <a:rPr lang="en-US" smtClean="0"/>
              <a:t>32</a:t>
            </a:fld>
            <a:endParaRPr lang="en-US"/>
          </a:p>
        </p:txBody>
      </p:sp>
    </p:spTree>
    <p:extLst>
      <p:ext uri="{BB962C8B-B14F-4D97-AF65-F5344CB8AC3E}">
        <p14:creationId xmlns:p14="http://schemas.microsoft.com/office/powerpoint/2010/main" val="357829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D4AF-1211-6748-A2A4-D67D9C4DA5AB}"/>
              </a:ext>
            </a:extLst>
          </p:cNvPr>
          <p:cNvSpPr>
            <a:spLocks noGrp="1"/>
          </p:cNvSpPr>
          <p:nvPr>
            <p:ph type="title"/>
          </p:nvPr>
        </p:nvSpPr>
        <p:spPr/>
        <p:txBody>
          <a:bodyPr/>
          <a:lstStyle/>
          <a:p>
            <a:r>
              <a:rPr lang="en-US" dirty="0"/>
              <a:t>Working in groups and with AI assistants</a:t>
            </a:r>
          </a:p>
        </p:txBody>
      </p:sp>
      <p:sp>
        <p:nvSpPr>
          <p:cNvPr id="3" name="Content Placeholder 2">
            <a:extLst>
              <a:ext uri="{FF2B5EF4-FFF2-40B4-BE49-F238E27FC236}">
                <a16:creationId xmlns:a16="http://schemas.microsoft.com/office/drawing/2014/main" id="{1A752565-AE8E-6645-A7C2-3B2C941A52B0}"/>
              </a:ext>
            </a:extLst>
          </p:cNvPr>
          <p:cNvSpPr>
            <a:spLocks noGrp="1"/>
          </p:cNvSpPr>
          <p:nvPr>
            <p:ph idx="1"/>
          </p:nvPr>
        </p:nvSpPr>
        <p:spPr>
          <a:xfrm>
            <a:off x="838200" y="1599712"/>
            <a:ext cx="10515600" cy="4895851"/>
          </a:xfrm>
        </p:spPr>
        <p:txBody>
          <a:bodyPr>
            <a:normAutofit lnSpcReduction="10000"/>
          </a:bodyPr>
          <a:lstStyle/>
          <a:p>
            <a:r>
              <a:rPr lang="en-US" dirty="0"/>
              <a:t>Homework and labs</a:t>
            </a:r>
          </a:p>
          <a:p>
            <a:pPr lvl="1"/>
            <a:r>
              <a:rPr lang="en-US" dirty="0"/>
              <a:t>Brainstorm together!</a:t>
            </a:r>
          </a:p>
          <a:p>
            <a:pPr lvl="1"/>
            <a:r>
              <a:rPr lang="en-US" dirty="0"/>
              <a:t>However: the work you submit must clearly be your own. Be sure to finish assignments on your own. Comments and markdown cells must clearly be your own.</a:t>
            </a:r>
          </a:p>
          <a:p>
            <a:pPr lvl="1"/>
            <a:r>
              <a:rPr lang="en-US" dirty="0"/>
              <a:t>We will not assign you into groups.  Email us if you are looking for group-mates and we’ll keep a list and match-make when practical.  </a:t>
            </a:r>
          </a:p>
          <a:p>
            <a:pPr lvl="1"/>
            <a:r>
              <a:rPr lang="en-US" dirty="0"/>
              <a:t>We treat AI-based assistants as we do collaboration with others in class: chat about ideas, brainstorm.</a:t>
            </a:r>
          </a:p>
          <a:p>
            <a:r>
              <a:rPr lang="en-US" dirty="0"/>
              <a:t>Quizzes and exam: you may not work together</a:t>
            </a:r>
          </a:p>
          <a:p>
            <a:r>
              <a:rPr lang="en-US" dirty="0"/>
              <a:t>Final project</a:t>
            </a:r>
          </a:p>
          <a:p>
            <a:pPr lvl="1"/>
            <a:r>
              <a:rPr lang="en-US" dirty="0"/>
              <a:t>We will assemble groups of 4 for the final project</a:t>
            </a:r>
          </a:p>
          <a:p>
            <a:r>
              <a:rPr lang="en-US" b="1" dirty="0"/>
              <a:t>Work you submit must be your own</a:t>
            </a:r>
            <a:endParaRPr lang="en-US" dirty="0"/>
          </a:p>
        </p:txBody>
      </p:sp>
      <p:sp>
        <p:nvSpPr>
          <p:cNvPr id="4" name="Slide Number Placeholder 3">
            <a:extLst>
              <a:ext uri="{FF2B5EF4-FFF2-40B4-BE49-F238E27FC236}">
                <a16:creationId xmlns:a16="http://schemas.microsoft.com/office/drawing/2014/main" id="{B7CB85F0-F17F-BC4F-8659-3004543E79A8}"/>
              </a:ext>
            </a:extLst>
          </p:cNvPr>
          <p:cNvSpPr>
            <a:spLocks noGrp="1"/>
          </p:cNvSpPr>
          <p:nvPr>
            <p:ph type="sldNum" sz="quarter" idx="12"/>
          </p:nvPr>
        </p:nvSpPr>
        <p:spPr/>
        <p:txBody>
          <a:bodyPr/>
          <a:lstStyle/>
          <a:p>
            <a:fld id="{934C0642-4071-7D48-AFF8-BD27182896CC}" type="slidenum">
              <a:rPr lang="en-US" smtClean="0"/>
              <a:t>33</a:t>
            </a:fld>
            <a:endParaRPr lang="en-US"/>
          </a:p>
        </p:txBody>
      </p:sp>
    </p:spTree>
    <p:extLst>
      <p:ext uri="{BB962C8B-B14F-4D97-AF65-F5344CB8AC3E}">
        <p14:creationId xmlns:p14="http://schemas.microsoft.com/office/powerpoint/2010/main" val="866022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555D-AC3D-C69D-67AA-E1CB08F6F0A9}"/>
              </a:ext>
            </a:extLst>
          </p:cNvPr>
          <p:cNvSpPr>
            <a:spLocks noGrp="1"/>
          </p:cNvSpPr>
          <p:nvPr>
            <p:ph type="title"/>
          </p:nvPr>
        </p:nvSpPr>
        <p:spPr/>
        <p:txBody>
          <a:bodyPr/>
          <a:lstStyle/>
          <a:p>
            <a:r>
              <a:rPr lang="en-US" dirty="0"/>
              <a:t>WORK YOU SUBMIT MUST BE YOUR OWN</a:t>
            </a:r>
          </a:p>
        </p:txBody>
      </p:sp>
      <p:sp>
        <p:nvSpPr>
          <p:cNvPr id="3" name="Content Placeholder 2">
            <a:extLst>
              <a:ext uri="{FF2B5EF4-FFF2-40B4-BE49-F238E27FC236}">
                <a16:creationId xmlns:a16="http://schemas.microsoft.com/office/drawing/2014/main" id="{A832E3E1-264B-2035-5ECD-9510434C8C53}"/>
              </a:ext>
            </a:extLst>
          </p:cNvPr>
          <p:cNvSpPr>
            <a:spLocks noGrp="1"/>
          </p:cNvSpPr>
          <p:nvPr>
            <p:ph idx="1"/>
          </p:nvPr>
        </p:nvSpPr>
        <p:spPr/>
        <p:txBody>
          <a:bodyPr/>
          <a:lstStyle/>
          <a:p>
            <a:r>
              <a:rPr lang="en-US" dirty="0"/>
              <a:t>Submitting anything you did not write (or code) in your assignments is academic misconduct</a:t>
            </a:r>
          </a:p>
          <a:p>
            <a:r>
              <a:rPr lang="en-US" i="1" dirty="0"/>
              <a:t>If we are concerned that you have violated this policy, and you refute that concern, we will refer the case to the Berkeley Center for Student Conduct</a:t>
            </a:r>
          </a:p>
        </p:txBody>
      </p:sp>
      <p:sp>
        <p:nvSpPr>
          <p:cNvPr id="4" name="Slide Number Placeholder 3">
            <a:extLst>
              <a:ext uri="{FF2B5EF4-FFF2-40B4-BE49-F238E27FC236}">
                <a16:creationId xmlns:a16="http://schemas.microsoft.com/office/drawing/2014/main" id="{5E0703FA-40E7-D348-B677-DD8850E59768}"/>
              </a:ext>
            </a:extLst>
          </p:cNvPr>
          <p:cNvSpPr>
            <a:spLocks noGrp="1"/>
          </p:cNvSpPr>
          <p:nvPr>
            <p:ph type="sldNum" sz="quarter" idx="12"/>
          </p:nvPr>
        </p:nvSpPr>
        <p:spPr/>
        <p:txBody>
          <a:bodyPr/>
          <a:lstStyle/>
          <a:p>
            <a:fld id="{934C0642-4071-7D48-AFF8-BD27182896CC}" type="slidenum">
              <a:rPr lang="en-US" smtClean="0"/>
              <a:t>34</a:t>
            </a:fld>
            <a:endParaRPr lang="en-US"/>
          </a:p>
        </p:txBody>
      </p:sp>
    </p:spTree>
    <p:extLst>
      <p:ext uri="{BB962C8B-B14F-4D97-AF65-F5344CB8AC3E}">
        <p14:creationId xmlns:p14="http://schemas.microsoft.com/office/powerpoint/2010/main" val="3655630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85EC-E9DB-0042-749C-93E46A98D7F8}"/>
              </a:ext>
            </a:extLst>
          </p:cNvPr>
          <p:cNvSpPr>
            <a:spLocks noGrp="1"/>
          </p:cNvSpPr>
          <p:nvPr>
            <p:ph type="title"/>
          </p:nvPr>
        </p:nvSpPr>
        <p:spPr/>
        <p:txBody>
          <a:bodyPr>
            <a:normAutofit/>
          </a:bodyPr>
          <a:lstStyle/>
          <a:p>
            <a:r>
              <a:rPr lang="en-US" dirty="0"/>
              <a:t>Useful practices for working with AI assistants (credit to David Joyner at GA Tech)</a:t>
            </a:r>
          </a:p>
        </p:txBody>
      </p:sp>
      <p:sp>
        <p:nvSpPr>
          <p:cNvPr id="3" name="Content Placeholder 2">
            <a:extLst>
              <a:ext uri="{FF2B5EF4-FFF2-40B4-BE49-F238E27FC236}">
                <a16:creationId xmlns:a16="http://schemas.microsoft.com/office/drawing/2014/main" id="{13A54F31-3D82-9F4E-7329-AA00691135C9}"/>
              </a:ext>
            </a:extLst>
          </p:cNvPr>
          <p:cNvSpPr>
            <a:spLocks noGrp="1"/>
          </p:cNvSpPr>
          <p:nvPr>
            <p:ph idx="1"/>
          </p:nvPr>
        </p:nvSpPr>
        <p:spPr>
          <a:xfrm>
            <a:off x="838200" y="2775473"/>
            <a:ext cx="10515600" cy="3401490"/>
          </a:xfrm>
        </p:spPr>
        <p:txBody>
          <a:bodyPr>
            <a:normAutofit lnSpcReduction="10000"/>
          </a:bodyPr>
          <a:lstStyle/>
          <a:p>
            <a:r>
              <a:rPr lang="en-US" sz="3600" dirty="0"/>
              <a:t>Never hit “copy” within your conversations with AI</a:t>
            </a:r>
          </a:p>
          <a:p>
            <a:r>
              <a:rPr lang="en-US" sz="3600" dirty="0"/>
              <a:t>Never have your assignment and the AI agent open at the same time</a:t>
            </a:r>
          </a:p>
          <a:p>
            <a:pPr marL="0" indent="0">
              <a:buNone/>
            </a:pPr>
            <a:endParaRPr lang="en-US" sz="3600" dirty="0"/>
          </a:p>
          <a:p>
            <a:pPr marL="0" indent="0">
              <a:buNone/>
            </a:pPr>
            <a:r>
              <a:rPr lang="en-US" sz="3600" dirty="0"/>
              <a:t>…and keep in mind that we will refer any cases of concern to the Berkeley Center for Student Conduct</a:t>
            </a:r>
          </a:p>
        </p:txBody>
      </p:sp>
      <p:sp>
        <p:nvSpPr>
          <p:cNvPr id="4" name="Slide Number Placeholder 3">
            <a:extLst>
              <a:ext uri="{FF2B5EF4-FFF2-40B4-BE49-F238E27FC236}">
                <a16:creationId xmlns:a16="http://schemas.microsoft.com/office/drawing/2014/main" id="{6956CDF7-4065-4494-19D4-87407633DDC2}"/>
              </a:ext>
            </a:extLst>
          </p:cNvPr>
          <p:cNvSpPr>
            <a:spLocks noGrp="1"/>
          </p:cNvSpPr>
          <p:nvPr>
            <p:ph type="sldNum" sz="quarter" idx="12"/>
          </p:nvPr>
        </p:nvSpPr>
        <p:spPr/>
        <p:txBody>
          <a:bodyPr/>
          <a:lstStyle/>
          <a:p>
            <a:fld id="{934C0642-4071-7D48-AFF8-BD27182896CC}" type="slidenum">
              <a:rPr lang="en-US" smtClean="0"/>
              <a:t>35</a:t>
            </a:fld>
            <a:endParaRPr lang="en-US"/>
          </a:p>
        </p:txBody>
      </p:sp>
    </p:spTree>
    <p:extLst>
      <p:ext uri="{BB962C8B-B14F-4D97-AF65-F5344CB8AC3E}">
        <p14:creationId xmlns:p14="http://schemas.microsoft.com/office/powerpoint/2010/main" val="1658030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7FB6-DB99-7149-9886-5CF47BE330E7}"/>
              </a:ext>
            </a:extLst>
          </p:cNvPr>
          <p:cNvSpPr>
            <a:spLocks noGrp="1"/>
          </p:cNvSpPr>
          <p:nvPr>
            <p:ph type="title"/>
          </p:nvPr>
        </p:nvSpPr>
        <p:spPr/>
        <p:txBody>
          <a:bodyPr/>
          <a:lstStyle/>
          <a:p>
            <a:r>
              <a:rPr lang="en-US" dirty="0"/>
              <a:t>A bit more on the final project</a:t>
            </a:r>
          </a:p>
        </p:txBody>
      </p:sp>
      <p:sp>
        <p:nvSpPr>
          <p:cNvPr id="3" name="Content Placeholder 2">
            <a:extLst>
              <a:ext uri="{FF2B5EF4-FFF2-40B4-BE49-F238E27FC236}">
                <a16:creationId xmlns:a16="http://schemas.microsoft.com/office/drawing/2014/main" id="{C2CBDBE3-7705-C248-8E24-347AB1FDB681}"/>
              </a:ext>
            </a:extLst>
          </p:cNvPr>
          <p:cNvSpPr>
            <a:spLocks noGrp="1"/>
          </p:cNvSpPr>
          <p:nvPr>
            <p:ph idx="1"/>
          </p:nvPr>
        </p:nvSpPr>
        <p:spPr>
          <a:xfrm>
            <a:off x="509584" y="1825625"/>
            <a:ext cx="5848350" cy="4351338"/>
          </a:xfrm>
        </p:spPr>
        <p:txBody>
          <a:bodyPr/>
          <a:lstStyle/>
          <a:p>
            <a:r>
              <a:rPr lang="en-US" dirty="0"/>
              <a:t>We’ll get started on the project in September</a:t>
            </a:r>
          </a:p>
          <a:p>
            <a:r>
              <a:rPr lang="en-US" dirty="0"/>
              <a:t>You’ll propose your final project ideas in November</a:t>
            </a:r>
          </a:p>
          <a:p>
            <a:r>
              <a:rPr lang="en-US" dirty="0"/>
              <a:t>Poster session on final exam day: Dec 13 3-6p</a:t>
            </a:r>
          </a:p>
          <a:p>
            <a:pPr lvl="1"/>
            <a:r>
              <a:rPr lang="en-US" dirty="0"/>
              <a:t>(there is no final exam; the project is your final.)</a:t>
            </a:r>
          </a:p>
          <a:p>
            <a:pPr lvl="1"/>
            <a:endParaRPr lang="en-US" dirty="0"/>
          </a:p>
        </p:txBody>
      </p:sp>
      <p:sp>
        <p:nvSpPr>
          <p:cNvPr id="4" name="Slide Number Placeholder 3">
            <a:extLst>
              <a:ext uri="{FF2B5EF4-FFF2-40B4-BE49-F238E27FC236}">
                <a16:creationId xmlns:a16="http://schemas.microsoft.com/office/drawing/2014/main" id="{45C34AED-ABF9-6B4E-9E10-018A5C4BB437}"/>
              </a:ext>
            </a:extLst>
          </p:cNvPr>
          <p:cNvSpPr>
            <a:spLocks noGrp="1"/>
          </p:cNvSpPr>
          <p:nvPr>
            <p:ph type="sldNum" sz="quarter" idx="12"/>
          </p:nvPr>
        </p:nvSpPr>
        <p:spPr/>
        <p:txBody>
          <a:bodyPr/>
          <a:lstStyle/>
          <a:p>
            <a:fld id="{934C0642-4071-7D48-AFF8-BD27182896CC}" type="slidenum">
              <a:rPr lang="en-US" smtClean="0"/>
              <a:t>36</a:t>
            </a:fld>
            <a:endParaRPr lang="en-US"/>
          </a:p>
        </p:txBody>
      </p:sp>
      <p:sp>
        <p:nvSpPr>
          <p:cNvPr id="6" name="TextBox 5">
            <a:extLst>
              <a:ext uri="{FF2B5EF4-FFF2-40B4-BE49-F238E27FC236}">
                <a16:creationId xmlns:a16="http://schemas.microsoft.com/office/drawing/2014/main" id="{632A04BC-60AB-E24E-85DF-5A0A89481577}"/>
              </a:ext>
            </a:extLst>
          </p:cNvPr>
          <p:cNvSpPr txBox="1"/>
          <p:nvPr/>
        </p:nvSpPr>
        <p:spPr>
          <a:xfrm>
            <a:off x="7258044" y="4672011"/>
            <a:ext cx="4165243" cy="646331"/>
          </a:xfrm>
          <a:prstGeom prst="rect">
            <a:avLst/>
          </a:prstGeom>
          <a:noFill/>
        </p:spPr>
        <p:txBody>
          <a:bodyPr wrap="none" rtlCol="0">
            <a:spAutoFit/>
          </a:bodyPr>
          <a:lstStyle/>
          <a:p>
            <a:r>
              <a:rPr lang="en-US" dirty="0"/>
              <a:t>Example project: Predict what fraction </a:t>
            </a:r>
          </a:p>
          <a:p>
            <a:r>
              <a:rPr lang="en-US" dirty="0"/>
              <a:t>of registered cars in a census block are EVs</a:t>
            </a:r>
          </a:p>
        </p:txBody>
      </p:sp>
      <p:pic>
        <p:nvPicPr>
          <p:cNvPr id="8" name="Picture 7">
            <a:extLst>
              <a:ext uri="{FF2B5EF4-FFF2-40B4-BE49-F238E27FC236}">
                <a16:creationId xmlns:a16="http://schemas.microsoft.com/office/drawing/2014/main" id="{FA2131FF-15AC-864B-8244-10C7EA553504}"/>
              </a:ext>
            </a:extLst>
          </p:cNvPr>
          <p:cNvPicPr>
            <a:picLocks noChangeAspect="1"/>
          </p:cNvPicPr>
          <p:nvPr/>
        </p:nvPicPr>
        <p:blipFill>
          <a:blip r:embed="rId2"/>
          <a:stretch>
            <a:fillRect/>
          </a:stretch>
        </p:blipFill>
        <p:spPr>
          <a:xfrm>
            <a:off x="6741263" y="1571628"/>
            <a:ext cx="4963597" cy="3086096"/>
          </a:xfrm>
          <a:prstGeom prst="rect">
            <a:avLst/>
          </a:prstGeom>
        </p:spPr>
      </p:pic>
    </p:spTree>
    <p:extLst>
      <p:ext uri="{BB962C8B-B14F-4D97-AF65-F5344CB8AC3E}">
        <p14:creationId xmlns:p14="http://schemas.microsoft.com/office/powerpoint/2010/main" val="4079251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8095-9002-514D-B27F-35C0EA8C9AB2}"/>
              </a:ext>
            </a:extLst>
          </p:cNvPr>
          <p:cNvSpPr>
            <a:spLocks noGrp="1"/>
          </p:cNvSpPr>
          <p:nvPr>
            <p:ph type="title"/>
          </p:nvPr>
        </p:nvSpPr>
        <p:spPr>
          <a:xfrm>
            <a:off x="838200" y="215837"/>
            <a:ext cx="10515600" cy="1325563"/>
          </a:xfrm>
        </p:spPr>
        <p:txBody>
          <a:bodyPr/>
          <a:lstStyle/>
          <a:p>
            <a:r>
              <a:rPr lang="en-US" dirty="0"/>
              <a:t>When?</a:t>
            </a:r>
          </a:p>
        </p:txBody>
      </p:sp>
      <p:sp>
        <p:nvSpPr>
          <p:cNvPr id="3" name="Content Placeholder 2">
            <a:extLst>
              <a:ext uri="{FF2B5EF4-FFF2-40B4-BE49-F238E27FC236}">
                <a16:creationId xmlns:a16="http://schemas.microsoft.com/office/drawing/2014/main" id="{E7234690-9720-9448-816C-897FCBADBD8A}"/>
              </a:ext>
            </a:extLst>
          </p:cNvPr>
          <p:cNvSpPr>
            <a:spLocks noGrp="1"/>
          </p:cNvSpPr>
          <p:nvPr>
            <p:ph idx="1"/>
          </p:nvPr>
        </p:nvSpPr>
        <p:spPr>
          <a:xfrm>
            <a:off x="838200" y="1511559"/>
            <a:ext cx="10515600" cy="4844791"/>
          </a:xfrm>
        </p:spPr>
        <p:txBody>
          <a:bodyPr>
            <a:normAutofit/>
          </a:bodyPr>
          <a:lstStyle/>
          <a:p>
            <a:pPr>
              <a:lnSpc>
                <a:spcPct val="120000"/>
              </a:lnSpc>
            </a:pPr>
            <a:r>
              <a:rPr lang="en-US" sz="3200" dirty="0"/>
              <a:t>Lectures: Tu/Th 5-6:30p</a:t>
            </a:r>
            <a:endParaRPr lang="en-US" sz="2800" dirty="0"/>
          </a:p>
          <a:p>
            <a:pPr>
              <a:lnSpc>
                <a:spcPct val="120000"/>
              </a:lnSpc>
            </a:pPr>
            <a:r>
              <a:rPr lang="en-US" sz="3200" dirty="0"/>
              <a:t>Labs: </a:t>
            </a:r>
            <a:r>
              <a:rPr lang="en-US" sz="2800" dirty="0"/>
              <a:t>Tu 3-5, We 11-1 (bring your laptop)</a:t>
            </a:r>
          </a:p>
          <a:p>
            <a:pPr>
              <a:lnSpc>
                <a:spcPct val="120000"/>
              </a:lnSpc>
            </a:pPr>
            <a:r>
              <a:rPr lang="en-US" sz="3200" dirty="0"/>
              <a:t>Office hours (links in weekly announcements and </a:t>
            </a:r>
            <a:r>
              <a:rPr lang="en-US" sz="3200" dirty="0" err="1"/>
              <a:t>bCourses</a:t>
            </a:r>
            <a:r>
              <a:rPr lang="en-US" sz="3200" dirty="0"/>
              <a:t>)</a:t>
            </a:r>
          </a:p>
          <a:p>
            <a:pPr lvl="1">
              <a:lnSpc>
                <a:spcPct val="120000"/>
              </a:lnSpc>
            </a:pPr>
            <a:r>
              <a:rPr lang="en-US" sz="2800" dirty="0"/>
              <a:t>Duncan: 	Thu 4-5, before class in </a:t>
            </a:r>
            <a:r>
              <a:rPr lang="en-US" sz="2800" b="1" dirty="0"/>
              <a:t>337 Giannini</a:t>
            </a:r>
            <a:r>
              <a:rPr lang="en-US" sz="2800" dirty="0"/>
              <a:t>, walk to lecture</a:t>
            </a:r>
            <a:endParaRPr lang="en-US" sz="2400" dirty="0"/>
          </a:p>
          <a:p>
            <a:pPr lvl="1">
              <a:lnSpc>
                <a:spcPct val="120000"/>
              </a:lnSpc>
            </a:pPr>
            <a:r>
              <a:rPr lang="en-US" sz="2800" dirty="0"/>
              <a:t>Colette: 	Tue 2-3, Weds 1-1:30, </a:t>
            </a:r>
            <a:r>
              <a:rPr lang="en-US" sz="2800" b="1" dirty="0"/>
              <a:t>5 Giannini</a:t>
            </a:r>
            <a:endParaRPr lang="en-US" sz="2800" dirty="0"/>
          </a:p>
          <a:p>
            <a:pPr>
              <a:lnSpc>
                <a:spcPct val="120000"/>
              </a:lnSpc>
            </a:pPr>
            <a:r>
              <a:rPr lang="en-US" sz="3200" dirty="0"/>
              <a:t>Lab notebooks due Tuesdays</a:t>
            </a:r>
          </a:p>
          <a:p>
            <a:pPr>
              <a:lnSpc>
                <a:spcPct val="120000"/>
              </a:lnSpc>
            </a:pPr>
            <a:r>
              <a:rPr lang="en-US" sz="3200" dirty="0"/>
              <a:t>HW notebooks due Thursdays</a:t>
            </a:r>
          </a:p>
        </p:txBody>
      </p:sp>
      <p:sp>
        <p:nvSpPr>
          <p:cNvPr id="4" name="Slide Number Placeholder 3">
            <a:extLst>
              <a:ext uri="{FF2B5EF4-FFF2-40B4-BE49-F238E27FC236}">
                <a16:creationId xmlns:a16="http://schemas.microsoft.com/office/drawing/2014/main" id="{5A0BAB7E-E81B-7744-B401-130E793692AC}"/>
              </a:ext>
            </a:extLst>
          </p:cNvPr>
          <p:cNvSpPr>
            <a:spLocks noGrp="1"/>
          </p:cNvSpPr>
          <p:nvPr>
            <p:ph type="sldNum" sz="quarter" idx="12"/>
          </p:nvPr>
        </p:nvSpPr>
        <p:spPr/>
        <p:txBody>
          <a:bodyPr/>
          <a:lstStyle/>
          <a:p>
            <a:fld id="{934C0642-4071-7D48-AFF8-BD27182896CC}" type="slidenum">
              <a:rPr lang="en-US" smtClean="0"/>
              <a:t>37</a:t>
            </a:fld>
            <a:endParaRPr lang="en-US"/>
          </a:p>
        </p:txBody>
      </p:sp>
    </p:spTree>
    <p:extLst>
      <p:ext uri="{BB962C8B-B14F-4D97-AF65-F5344CB8AC3E}">
        <p14:creationId xmlns:p14="http://schemas.microsoft.com/office/powerpoint/2010/main" val="2985666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89DB-728F-0847-ACDA-BE253766E616}"/>
              </a:ext>
            </a:extLst>
          </p:cNvPr>
          <p:cNvSpPr>
            <a:spLocks noGrp="1"/>
          </p:cNvSpPr>
          <p:nvPr>
            <p:ph type="title"/>
          </p:nvPr>
        </p:nvSpPr>
        <p:spPr>
          <a:xfrm>
            <a:off x="838200" y="2522324"/>
            <a:ext cx="10515600" cy="1325563"/>
          </a:xfrm>
        </p:spPr>
        <p:txBody>
          <a:bodyPr/>
          <a:lstStyle/>
          <a:p>
            <a:pPr algn="ctr"/>
            <a:r>
              <a:rPr lang="en-US" dirty="0"/>
              <a:t>Q&amp;A</a:t>
            </a:r>
          </a:p>
        </p:txBody>
      </p:sp>
      <p:sp>
        <p:nvSpPr>
          <p:cNvPr id="4" name="Slide Number Placeholder 3">
            <a:extLst>
              <a:ext uri="{FF2B5EF4-FFF2-40B4-BE49-F238E27FC236}">
                <a16:creationId xmlns:a16="http://schemas.microsoft.com/office/drawing/2014/main" id="{AEE9A71A-447D-8A48-A9AA-A3D9561A1B12}"/>
              </a:ext>
            </a:extLst>
          </p:cNvPr>
          <p:cNvSpPr>
            <a:spLocks noGrp="1"/>
          </p:cNvSpPr>
          <p:nvPr>
            <p:ph type="sldNum" sz="quarter" idx="12"/>
          </p:nvPr>
        </p:nvSpPr>
        <p:spPr/>
        <p:txBody>
          <a:bodyPr/>
          <a:lstStyle/>
          <a:p>
            <a:fld id="{934C0642-4071-7D48-AFF8-BD27182896CC}" type="slidenum">
              <a:rPr lang="en-US" smtClean="0"/>
              <a:t>38</a:t>
            </a:fld>
            <a:endParaRPr lang="en-US"/>
          </a:p>
        </p:txBody>
      </p:sp>
    </p:spTree>
    <p:extLst>
      <p:ext uri="{BB962C8B-B14F-4D97-AF65-F5344CB8AC3E}">
        <p14:creationId xmlns:p14="http://schemas.microsoft.com/office/powerpoint/2010/main" val="292159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59CC-675B-5948-9B72-748E5C245708}"/>
              </a:ext>
            </a:extLst>
          </p:cNvPr>
          <p:cNvSpPr>
            <a:spLocks noGrp="1"/>
          </p:cNvSpPr>
          <p:nvPr>
            <p:ph type="title"/>
          </p:nvPr>
        </p:nvSpPr>
        <p:spPr>
          <a:xfrm>
            <a:off x="912827" y="18255"/>
            <a:ext cx="10515600" cy="1325563"/>
          </a:xfrm>
        </p:spPr>
        <p:txBody>
          <a:bodyPr/>
          <a:lstStyle/>
          <a:p>
            <a:r>
              <a:rPr lang="en-US" dirty="0"/>
              <a:t>Why data, environment and society?</a:t>
            </a:r>
          </a:p>
        </p:txBody>
      </p:sp>
      <p:sp>
        <p:nvSpPr>
          <p:cNvPr id="3" name="Content Placeholder 2">
            <a:extLst>
              <a:ext uri="{FF2B5EF4-FFF2-40B4-BE49-F238E27FC236}">
                <a16:creationId xmlns:a16="http://schemas.microsoft.com/office/drawing/2014/main" id="{C9C94698-CE0F-DE4F-88B9-75F0B6E39CBD}"/>
              </a:ext>
            </a:extLst>
          </p:cNvPr>
          <p:cNvSpPr>
            <a:spLocks noGrp="1"/>
          </p:cNvSpPr>
          <p:nvPr>
            <p:ph idx="1"/>
          </p:nvPr>
        </p:nvSpPr>
        <p:spPr>
          <a:xfrm>
            <a:off x="393032" y="1092817"/>
            <a:ext cx="5169568" cy="5233018"/>
          </a:xfrm>
        </p:spPr>
        <p:txBody>
          <a:bodyPr>
            <a:normAutofit/>
          </a:bodyPr>
          <a:lstStyle/>
          <a:p>
            <a:pPr marL="0" indent="0">
              <a:buNone/>
            </a:pPr>
            <a:r>
              <a:rPr lang="en-US" dirty="0"/>
              <a:t>3. There is also a need to analyze and predict complex processes in </a:t>
            </a:r>
            <a:r>
              <a:rPr lang="en-US" i="1" dirty="0"/>
              <a:t>space</a:t>
            </a:r>
          </a:p>
          <a:p>
            <a:pPr marL="0" indent="0">
              <a:buNone/>
            </a:pPr>
            <a:endParaRPr lang="en-US" dirty="0"/>
          </a:p>
          <a:p>
            <a:pPr marL="0" indent="0">
              <a:buNone/>
            </a:pPr>
            <a:r>
              <a:rPr lang="en-US" dirty="0"/>
              <a:t>For example, wildfire risk assessment and smoke dispersal both follow tremendously complex rules that cannot be modeled with “first principles” models alone.    </a:t>
            </a:r>
          </a:p>
        </p:txBody>
      </p:sp>
      <p:sp>
        <p:nvSpPr>
          <p:cNvPr id="4" name="Slide Number Placeholder 3">
            <a:extLst>
              <a:ext uri="{FF2B5EF4-FFF2-40B4-BE49-F238E27FC236}">
                <a16:creationId xmlns:a16="http://schemas.microsoft.com/office/drawing/2014/main" id="{6E08EDA7-64A8-B847-86D5-CB247A04EAC5}"/>
              </a:ext>
            </a:extLst>
          </p:cNvPr>
          <p:cNvSpPr>
            <a:spLocks noGrp="1"/>
          </p:cNvSpPr>
          <p:nvPr>
            <p:ph type="sldNum" sz="quarter" idx="12"/>
          </p:nvPr>
        </p:nvSpPr>
        <p:spPr/>
        <p:txBody>
          <a:bodyPr/>
          <a:lstStyle/>
          <a:p>
            <a:fld id="{934C0642-4071-7D48-AFF8-BD27182896CC}" type="slidenum">
              <a:rPr lang="en-US" smtClean="0"/>
              <a:t>4</a:t>
            </a:fld>
            <a:endParaRPr lang="en-US"/>
          </a:p>
        </p:txBody>
      </p:sp>
      <p:pic>
        <p:nvPicPr>
          <p:cNvPr id="8" name="Picture 7">
            <a:extLst>
              <a:ext uri="{FF2B5EF4-FFF2-40B4-BE49-F238E27FC236}">
                <a16:creationId xmlns:a16="http://schemas.microsoft.com/office/drawing/2014/main" id="{9B289ED3-AB31-9F42-8C5B-9361E256B95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79640" y="2185635"/>
            <a:ext cx="6212360" cy="4140200"/>
          </a:xfrm>
          <a:prstGeom prst="rect">
            <a:avLst/>
          </a:prstGeom>
        </p:spPr>
      </p:pic>
      <p:pic>
        <p:nvPicPr>
          <p:cNvPr id="5" name="Picture 4">
            <a:extLst>
              <a:ext uri="{FF2B5EF4-FFF2-40B4-BE49-F238E27FC236}">
                <a16:creationId xmlns:a16="http://schemas.microsoft.com/office/drawing/2014/main" id="{3EA54B99-1B27-2648-A476-D2BA3D9A7B74}"/>
              </a:ext>
            </a:extLst>
          </p:cNvPr>
          <p:cNvPicPr>
            <a:picLocks noChangeAspect="1"/>
          </p:cNvPicPr>
          <p:nvPr/>
        </p:nvPicPr>
        <p:blipFill>
          <a:blip r:embed="rId4"/>
          <a:stretch>
            <a:fillRect/>
          </a:stretch>
        </p:blipFill>
        <p:spPr>
          <a:xfrm>
            <a:off x="9328818" y="0"/>
            <a:ext cx="2863182" cy="2185635"/>
          </a:xfrm>
          <a:prstGeom prst="rect">
            <a:avLst/>
          </a:prstGeom>
        </p:spPr>
      </p:pic>
      <p:sp>
        <p:nvSpPr>
          <p:cNvPr id="9" name="TextBox 8">
            <a:extLst>
              <a:ext uri="{FF2B5EF4-FFF2-40B4-BE49-F238E27FC236}">
                <a16:creationId xmlns:a16="http://schemas.microsoft.com/office/drawing/2014/main" id="{7D9CB36B-9FAB-C249-B614-27FAFD2E4F82}"/>
              </a:ext>
            </a:extLst>
          </p:cNvPr>
          <p:cNvSpPr txBox="1"/>
          <p:nvPr/>
        </p:nvSpPr>
        <p:spPr>
          <a:xfrm>
            <a:off x="9178506" y="6325835"/>
            <a:ext cx="803694" cy="369332"/>
          </a:xfrm>
          <a:prstGeom prst="rect">
            <a:avLst/>
          </a:prstGeom>
          <a:noFill/>
        </p:spPr>
        <p:txBody>
          <a:bodyPr wrap="square" rtlCol="0">
            <a:spAutoFit/>
          </a:bodyPr>
          <a:lstStyle/>
          <a:p>
            <a:r>
              <a:rPr lang="en-US" dirty="0"/>
              <a:t>(</a:t>
            </a:r>
            <a:r>
              <a:rPr lang="en-US" dirty="0" err="1"/>
              <a:t>nasa</a:t>
            </a:r>
            <a:r>
              <a:rPr lang="en-US" dirty="0"/>
              <a:t>)</a:t>
            </a:r>
          </a:p>
        </p:txBody>
      </p:sp>
      <p:pic>
        <p:nvPicPr>
          <p:cNvPr id="10" name="Picture 9">
            <a:extLst>
              <a:ext uri="{FF2B5EF4-FFF2-40B4-BE49-F238E27FC236}">
                <a16:creationId xmlns:a16="http://schemas.microsoft.com/office/drawing/2014/main" id="{EEF39F24-6ABD-9F43-8DC5-A268DB32DEEC}"/>
              </a:ext>
            </a:extLst>
          </p:cNvPr>
          <p:cNvPicPr>
            <a:picLocks noChangeAspect="1"/>
          </p:cNvPicPr>
          <p:nvPr/>
        </p:nvPicPr>
        <p:blipFill>
          <a:blip r:embed="rId5"/>
          <a:stretch>
            <a:fillRect/>
          </a:stretch>
        </p:blipFill>
        <p:spPr>
          <a:xfrm>
            <a:off x="5739441" y="1092817"/>
            <a:ext cx="3589377" cy="2543776"/>
          </a:xfrm>
          <a:prstGeom prst="rect">
            <a:avLst/>
          </a:prstGeom>
        </p:spPr>
      </p:pic>
      <p:sp>
        <p:nvSpPr>
          <p:cNvPr id="11" name="TextBox 10">
            <a:extLst>
              <a:ext uri="{FF2B5EF4-FFF2-40B4-BE49-F238E27FC236}">
                <a16:creationId xmlns:a16="http://schemas.microsoft.com/office/drawing/2014/main" id="{8E194616-66FB-3444-8EE8-630B10872E73}"/>
              </a:ext>
            </a:extLst>
          </p:cNvPr>
          <p:cNvSpPr txBox="1"/>
          <p:nvPr/>
        </p:nvSpPr>
        <p:spPr>
          <a:xfrm>
            <a:off x="6095999" y="3554330"/>
            <a:ext cx="1012167"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sfgate</a:t>
            </a:r>
            <a:r>
              <a:rPr lang="en-US" dirty="0">
                <a:solidFill>
                  <a:schemeClr val="bg1"/>
                </a:solidFill>
              </a:rPr>
              <a:t>)</a:t>
            </a:r>
          </a:p>
        </p:txBody>
      </p:sp>
    </p:spTree>
    <p:extLst>
      <p:ext uri="{BB962C8B-B14F-4D97-AF65-F5344CB8AC3E}">
        <p14:creationId xmlns:p14="http://schemas.microsoft.com/office/powerpoint/2010/main" val="213681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6EF9-0824-8444-BDBC-ACD4395DECBA}"/>
              </a:ext>
            </a:extLst>
          </p:cNvPr>
          <p:cNvSpPr>
            <a:spLocks noGrp="1"/>
          </p:cNvSpPr>
          <p:nvPr>
            <p:ph type="title"/>
          </p:nvPr>
        </p:nvSpPr>
        <p:spPr/>
        <p:txBody>
          <a:bodyPr/>
          <a:lstStyle/>
          <a:p>
            <a:r>
              <a:rPr lang="en-US" dirty="0"/>
              <a:t>Why data, environment and society?</a:t>
            </a:r>
          </a:p>
        </p:txBody>
      </p:sp>
      <p:sp>
        <p:nvSpPr>
          <p:cNvPr id="3" name="Content Placeholder 2">
            <a:extLst>
              <a:ext uri="{FF2B5EF4-FFF2-40B4-BE49-F238E27FC236}">
                <a16:creationId xmlns:a16="http://schemas.microsoft.com/office/drawing/2014/main" id="{46447CBD-BFB2-2A47-9CB2-0AC2F913AEA6}"/>
              </a:ext>
            </a:extLst>
          </p:cNvPr>
          <p:cNvSpPr>
            <a:spLocks noGrp="1"/>
          </p:cNvSpPr>
          <p:nvPr>
            <p:ph idx="1"/>
          </p:nvPr>
        </p:nvSpPr>
        <p:spPr/>
        <p:txBody>
          <a:bodyPr/>
          <a:lstStyle/>
          <a:p>
            <a:pPr marL="0" indent="0">
              <a:buNone/>
            </a:pPr>
            <a:r>
              <a:rPr lang="en-US" dirty="0"/>
              <a:t>4. Data to study these issues is abundant and growing</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06863EE-D65A-CC4D-8085-4820467F9ED5}"/>
              </a:ext>
            </a:extLst>
          </p:cNvPr>
          <p:cNvSpPr>
            <a:spLocks noGrp="1"/>
          </p:cNvSpPr>
          <p:nvPr>
            <p:ph type="sldNum" sz="quarter" idx="12"/>
          </p:nvPr>
        </p:nvSpPr>
        <p:spPr/>
        <p:txBody>
          <a:bodyPr/>
          <a:lstStyle/>
          <a:p>
            <a:fld id="{934C0642-4071-7D48-AFF8-BD27182896CC}" type="slidenum">
              <a:rPr lang="en-US" smtClean="0"/>
              <a:t>5</a:t>
            </a:fld>
            <a:endParaRPr lang="en-US"/>
          </a:p>
        </p:txBody>
      </p:sp>
      <p:pic>
        <p:nvPicPr>
          <p:cNvPr id="5" name="Picture 4">
            <a:extLst>
              <a:ext uri="{FF2B5EF4-FFF2-40B4-BE49-F238E27FC236}">
                <a16:creationId xmlns:a16="http://schemas.microsoft.com/office/drawing/2014/main" id="{FC342365-08ED-9B4D-9993-C139B9F032EA}"/>
              </a:ext>
            </a:extLst>
          </p:cNvPr>
          <p:cNvPicPr>
            <a:picLocks noChangeAspect="1"/>
          </p:cNvPicPr>
          <p:nvPr/>
        </p:nvPicPr>
        <p:blipFill>
          <a:blip r:embed="rId3"/>
          <a:stretch>
            <a:fillRect/>
          </a:stretch>
        </p:blipFill>
        <p:spPr>
          <a:xfrm>
            <a:off x="7935282" y="2615448"/>
            <a:ext cx="3477434" cy="649121"/>
          </a:xfrm>
          <a:prstGeom prst="rect">
            <a:avLst/>
          </a:prstGeom>
        </p:spPr>
      </p:pic>
      <p:pic>
        <p:nvPicPr>
          <p:cNvPr id="8" name="Picture 7">
            <a:extLst>
              <a:ext uri="{FF2B5EF4-FFF2-40B4-BE49-F238E27FC236}">
                <a16:creationId xmlns:a16="http://schemas.microsoft.com/office/drawing/2014/main" id="{29D3F5DB-A648-494B-B0DE-E9A734809A6D}"/>
              </a:ext>
            </a:extLst>
          </p:cNvPr>
          <p:cNvPicPr>
            <a:picLocks noChangeAspect="1"/>
          </p:cNvPicPr>
          <p:nvPr/>
        </p:nvPicPr>
        <p:blipFill>
          <a:blip r:embed="rId4"/>
          <a:stretch>
            <a:fillRect/>
          </a:stretch>
        </p:blipFill>
        <p:spPr>
          <a:xfrm>
            <a:off x="8772191" y="3399506"/>
            <a:ext cx="2159000" cy="939800"/>
          </a:xfrm>
          <a:prstGeom prst="rect">
            <a:avLst/>
          </a:prstGeom>
        </p:spPr>
      </p:pic>
      <p:pic>
        <p:nvPicPr>
          <p:cNvPr id="9" name="Picture 8">
            <a:extLst>
              <a:ext uri="{FF2B5EF4-FFF2-40B4-BE49-F238E27FC236}">
                <a16:creationId xmlns:a16="http://schemas.microsoft.com/office/drawing/2014/main" id="{5D997DD7-D0CD-9D4C-91B0-2E5CAA2E3AAD}"/>
              </a:ext>
            </a:extLst>
          </p:cNvPr>
          <p:cNvPicPr>
            <a:picLocks noChangeAspect="1"/>
          </p:cNvPicPr>
          <p:nvPr/>
        </p:nvPicPr>
        <p:blipFill>
          <a:blip r:embed="rId5"/>
          <a:stretch>
            <a:fillRect/>
          </a:stretch>
        </p:blipFill>
        <p:spPr>
          <a:xfrm>
            <a:off x="4544715" y="2517737"/>
            <a:ext cx="2798679" cy="879585"/>
          </a:xfrm>
          <a:prstGeom prst="rect">
            <a:avLst/>
          </a:prstGeom>
        </p:spPr>
      </p:pic>
      <p:pic>
        <p:nvPicPr>
          <p:cNvPr id="14" name="Picture 13">
            <a:extLst>
              <a:ext uri="{FF2B5EF4-FFF2-40B4-BE49-F238E27FC236}">
                <a16:creationId xmlns:a16="http://schemas.microsoft.com/office/drawing/2014/main" id="{7D91556B-E377-1A4E-A22B-EAA20423F991}"/>
              </a:ext>
            </a:extLst>
          </p:cNvPr>
          <p:cNvPicPr>
            <a:picLocks noChangeAspect="1"/>
          </p:cNvPicPr>
          <p:nvPr/>
        </p:nvPicPr>
        <p:blipFill>
          <a:blip r:embed="rId6"/>
          <a:stretch>
            <a:fillRect/>
          </a:stretch>
        </p:blipFill>
        <p:spPr>
          <a:xfrm>
            <a:off x="1151596" y="4611315"/>
            <a:ext cx="1319109" cy="934369"/>
          </a:xfrm>
          <a:prstGeom prst="rect">
            <a:avLst/>
          </a:prstGeom>
        </p:spPr>
      </p:pic>
      <p:pic>
        <p:nvPicPr>
          <p:cNvPr id="15" name="Picture 14">
            <a:extLst>
              <a:ext uri="{FF2B5EF4-FFF2-40B4-BE49-F238E27FC236}">
                <a16:creationId xmlns:a16="http://schemas.microsoft.com/office/drawing/2014/main" id="{C65BBE36-44AC-6944-899B-AFE5EBA23692}"/>
              </a:ext>
            </a:extLst>
          </p:cNvPr>
          <p:cNvPicPr>
            <a:picLocks noChangeAspect="1"/>
          </p:cNvPicPr>
          <p:nvPr/>
        </p:nvPicPr>
        <p:blipFill>
          <a:blip r:embed="rId7"/>
          <a:stretch>
            <a:fillRect/>
          </a:stretch>
        </p:blipFill>
        <p:spPr>
          <a:xfrm>
            <a:off x="4103211" y="3659626"/>
            <a:ext cx="4151684" cy="2788987"/>
          </a:xfrm>
          <a:prstGeom prst="rect">
            <a:avLst/>
          </a:prstGeom>
        </p:spPr>
      </p:pic>
      <p:pic>
        <p:nvPicPr>
          <p:cNvPr id="16" name="Picture 15">
            <a:extLst>
              <a:ext uri="{FF2B5EF4-FFF2-40B4-BE49-F238E27FC236}">
                <a16:creationId xmlns:a16="http://schemas.microsoft.com/office/drawing/2014/main" id="{42BCF435-F6FC-6743-9AB8-F64042B83257}"/>
              </a:ext>
            </a:extLst>
          </p:cNvPr>
          <p:cNvPicPr>
            <a:picLocks noChangeAspect="1"/>
          </p:cNvPicPr>
          <p:nvPr/>
        </p:nvPicPr>
        <p:blipFill>
          <a:blip r:embed="rId8"/>
          <a:stretch>
            <a:fillRect/>
          </a:stretch>
        </p:blipFill>
        <p:spPr>
          <a:xfrm>
            <a:off x="629928" y="2540083"/>
            <a:ext cx="3050674" cy="1714479"/>
          </a:xfrm>
          <a:prstGeom prst="rect">
            <a:avLst/>
          </a:prstGeom>
        </p:spPr>
      </p:pic>
      <p:pic>
        <p:nvPicPr>
          <p:cNvPr id="17" name="Picture 16">
            <a:extLst>
              <a:ext uri="{FF2B5EF4-FFF2-40B4-BE49-F238E27FC236}">
                <a16:creationId xmlns:a16="http://schemas.microsoft.com/office/drawing/2014/main" id="{9240E4BA-76FC-8E48-AA6A-0CE6C3045AA0}"/>
              </a:ext>
            </a:extLst>
          </p:cNvPr>
          <p:cNvPicPr>
            <a:picLocks noChangeAspect="1"/>
          </p:cNvPicPr>
          <p:nvPr/>
        </p:nvPicPr>
        <p:blipFill>
          <a:blip r:embed="rId9"/>
          <a:stretch>
            <a:fillRect/>
          </a:stretch>
        </p:blipFill>
        <p:spPr>
          <a:xfrm>
            <a:off x="9077099" y="4667250"/>
            <a:ext cx="1193800" cy="1689100"/>
          </a:xfrm>
          <a:prstGeom prst="rect">
            <a:avLst/>
          </a:prstGeom>
        </p:spPr>
      </p:pic>
      <p:pic>
        <p:nvPicPr>
          <p:cNvPr id="6" name="Picture 5">
            <a:extLst>
              <a:ext uri="{FF2B5EF4-FFF2-40B4-BE49-F238E27FC236}">
                <a16:creationId xmlns:a16="http://schemas.microsoft.com/office/drawing/2014/main" id="{CBF76B51-3E63-5A4F-BF8A-5D35297F6A14}"/>
              </a:ext>
            </a:extLst>
          </p:cNvPr>
          <p:cNvPicPr>
            <a:picLocks noChangeAspect="1"/>
          </p:cNvPicPr>
          <p:nvPr/>
        </p:nvPicPr>
        <p:blipFill>
          <a:blip r:embed="rId10"/>
          <a:stretch>
            <a:fillRect/>
          </a:stretch>
        </p:blipFill>
        <p:spPr>
          <a:xfrm>
            <a:off x="1609317" y="5700692"/>
            <a:ext cx="2174281" cy="952542"/>
          </a:xfrm>
          <a:prstGeom prst="rect">
            <a:avLst/>
          </a:prstGeom>
        </p:spPr>
      </p:pic>
    </p:spTree>
    <p:extLst>
      <p:ext uri="{BB962C8B-B14F-4D97-AF65-F5344CB8AC3E}">
        <p14:creationId xmlns:p14="http://schemas.microsoft.com/office/powerpoint/2010/main" val="246858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373A-628C-F848-A91F-6C7AF0112D39}"/>
              </a:ext>
            </a:extLst>
          </p:cNvPr>
          <p:cNvSpPr>
            <a:spLocks noGrp="1"/>
          </p:cNvSpPr>
          <p:nvPr>
            <p:ph type="title"/>
          </p:nvPr>
        </p:nvSpPr>
        <p:spPr/>
        <p:txBody>
          <a:bodyPr/>
          <a:lstStyle/>
          <a:p>
            <a:r>
              <a:rPr lang="en-US" dirty="0"/>
              <a:t>Why data, environment and society?</a:t>
            </a:r>
          </a:p>
        </p:txBody>
      </p:sp>
      <p:sp>
        <p:nvSpPr>
          <p:cNvPr id="3" name="Content Placeholder 2">
            <a:extLst>
              <a:ext uri="{FF2B5EF4-FFF2-40B4-BE49-F238E27FC236}">
                <a16:creationId xmlns:a16="http://schemas.microsoft.com/office/drawing/2014/main" id="{15B6A730-EDC7-5A46-8D34-329019CF0890}"/>
              </a:ext>
            </a:extLst>
          </p:cNvPr>
          <p:cNvSpPr>
            <a:spLocks noGrp="1"/>
          </p:cNvSpPr>
          <p:nvPr>
            <p:ph idx="1"/>
          </p:nvPr>
        </p:nvSpPr>
        <p:spPr/>
        <p:txBody>
          <a:bodyPr>
            <a:normAutofit lnSpcReduction="10000"/>
          </a:bodyPr>
          <a:lstStyle/>
          <a:p>
            <a:pPr marL="0" indent="0">
              <a:buNone/>
            </a:pPr>
            <a:r>
              <a:rPr lang="en-US" dirty="0"/>
              <a:t>5. There is an incredible growing toolkit available to anyone with a computer…</a:t>
            </a:r>
          </a:p>
          <a:p>
            <a:pPr marL="0" indent="0">
              <a:buNone/>
            </a:pPr>
            <a:endParaRPr lang="en-US" dirty="0"/>
          </a:p>
          <a:p>
            <a:pPr marL="514350" indent="-514350">
              <a:buFont typeface="+mj-lt"/>
              <a:buAutoNum type="alphaLcPeriod"/>
            </a:pPr>
            <a:r>
              <a:rPr lang="en-US" dirty="0"/>
              <a:t>New Algorithms</a:t>
            </a:r>
          </a:p>
          <a:p>
            <a:pPr marL="514350" indent="-514350">
              <a:buFont typeface="+mj-lt"/>
              <a:buAutoNum type="alphaLcPeriod"/>
            </a:pPr>
            <a:r>
              <a:rPr lang="en-US" dirty="0"/>
              <a:t>Improving computing infrastructure</a:t>
            </a:r>
          </a:p>
          <a:p>
            <a:pPr marL="514350" indent="-514350">
              <a:buFont typeface="+mj-lt"/>
              <a:buAutoNum type="alphaLcPeriod"/>
            </a:pPr>
            <a:r>
              <a:rPr lang="en-US" dirty="0"/>
              <a:t>New analysis tools: </a:t>
            </a:r>
            <a:r>
              <a:rPr lang="en-US" dirty="0" err="1"/>
              <a:t>Jupyter</a:t>
            </a:r>
            <a:r>
              <a:rPr lang="en-US" dirty="0"/>
              <a:t>, Python libraries</a:t>
            </a:r>
          </a:p>
          <a:p>
            <a:pPr marL="514350" indent="-514350">
              <a:buFont typeface="+mj-lt"/>
              <a:buAutoNum type="alphaLcPeriod"/>
            </a:pPr>
            <a:endParaRPr lang="en-US" dirty="0"/>
          </a:p>
          <a:p>
            <a:pPr marL="0" indent="0">
              <a:buNone/>
            </a:pPr>
            <a:r>
              <a:rPr lang="en-US" dirty="0"/>
              <a:t>In sum: </a:t>
            </a:r>
            <a:r>
              <a:rPr lang="en-US" i="1" dirty="0"/>
              <a:t>Prediction</a:t>
            </a:r>
            <a:r>
              <a:rPr lang="en-US" dirty="0"/>
              <a:t> </a:t>
            </a:r>
            <a:r>
              <a:rPr lang="en-US" i="1" dirty="0"/>
              <a:t>problems and data are abundant, the algorithms are maturing, and everything is accessible to someone with the right training</a:t>
            </a:r>
          </a:p>
        </p:txBody>
      </p:sp>
      <p:sp>
        <p:nvSpPr>
          <p:cNvPr id="4" name="Slide Number Placeholder 3">
            <a:extLst>
              <a:ext uri="{FF2B5EF4-FFF2-40B4-BE49-F238E27FC236}">
                <a16:creationId xmlns:a16="http://schemas.microsoft.com/office/drawing/2014/main" id="{08FADBA6-D4E7-5A48-AD07-2A231F002E64}"/>
              </a:ext>
            </a:extLst>
          </p:cNvPr>
          <p:cNvSpPr>
            <a:spLocks noGrp="1"/>
          </p:cNvSpPr>
          <p:nvPr>
            <p:ph type="sldNum" sz="quarter" idx="12"/>
          </p:nvPr>
        </p:nvSpPr>
        <p:spPr/>
        <p:txBody>
          <a:bodyPr/>
          <a:lstStyle/>
          <a:p>
            <a:fld id="{934C0642-4071-7D48-AFF8-BD27182896CC}" type="slidenum">
              <a:rPr lang="en-US" smtClean="0"/>
              <a:t>6</a:t>
            </a:fld>
            <a:endParaRPr lang="en-US"/>
          </a:p>
        </p:txBody>
      </p:sp>
      <p:pic>
        <p:nvPicPr>
          <p:cNvPr id="1026" name="Picture 2" descr="JupyterHub">
            <a:extLst>
              <a:ext uri="{FF2B5EF4-FFF2-40B4-BE49-F238E27FC236}">
                <a16:creationId xmlns:a16="http://schemas.microsoft.com/office/drawing/2014/main" id="{232E20C5-9C8C-BE4E-A3E4-E9C5851B5A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3350" y="2520950"/>
            <a:ext cx="5283200" cy="10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0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0123-830F-E043-9576-B84527D5D483}"/>
              </a:ext>
            </a:extLst>
          </p:cNvPr>
          <p:cNvSpPr>
            <a:spLocks noGrp="1"/>
          </p:cNvSpPr>
          <p:nvPr>
            <p:ph type="title"/>
          </p:nvPr>
        </p:nvSpPr>
        <p:spPr/>
        <p:txBody>
          <a:bodyPr/>
          <a:lstStyle/>
          <a:p>
            <a:r>
              <a:rPr lang="en-US" dirty="0"/>
              <a:t>Quick pause</a:t>
            </a:r>
          </a:p>
        </p:txBody>
      </p:sp>
      <p:sp>
        <p:nvSpPr>
          <p:cNvPr id="3" name="Content Placeholder 2">
            <a:extLst>
              <a:ext uri="{FF2B5EF4-FFF2-40B4-BE49-F238E27FC236}">
                <a16:creationId xmlns:a16="http://schemas.microsoft.com/office/drawing/2014/main" id="{80F99F5F-3A76-EB4C-8282-CDC15AE38A3A}"/>
              </a:ext>
            </a:extLst>
          </p:cNvPr>
          <p:cNvSpPr>
            <a:spLocks noGrp="1"/>
          </p:cNvSpPr>
          <p:nvPr>
            <p:ph idx="1"/>
          </p:nvPr>
        </p:nvSpPr>
        <p:spPr/>
        <p:txBody>
          <a:bodyPr>
            <a:normAutofit lnSpcReduction="10000"/>
          </a:bodyPr>
          <a:lstStyle/>
          <a:p>
            <a:pPr marL="0" indent="0" algn="ctr">
              <a:buNone/>
            </a:pPr>
            <a:r>
              <a:rPr lang="en-US" b="1" i="1" dirty="0"/>
              <a:t>Why: </a:t>
            </a:r>
            <a:r>
              <a:rPr lang="en-US" i="1" dirty="0"/>
              <a:t>Prediction</a:t>
            </a:r>
            <a:r>
              <a:rPr lang="en-US" dirty="0"/>
              <a:t> </a:t>
            </a:r>
            <a:r>
              <a:rPr lang="en-US" i="1" dirty="0"/>
              <a:t>problems and data are abundant, the algorithms are maturing, and everything is accessible to someone with the right training</a:t>
            </a:r>
            <a:endParaRPr lang="en-US" dirty="0"/>
          </a:p>
          <a:p>
            <a:r>
              <a:rPr lang="en-US" dirty="0"/>
              <a:t>Talk to your neighbors </a:t>
            </a:r>
          </a:p>
          <a:p>
            <a:pPr lvl="1"/>
            <a:r>
              <a:rPr lang="en-US" dirty="0"/>
              <a:t>Introduce yourself</a:t>
            </a:r>
          </a:p>
          <a:p>
            <a:pPr lvl="1"/>
            <a:r>
              <a:rPr lang="en-US" dirty="0"/>
              <a:t>Be aware if someone around you isn’t talking to someone and encourage them to join your discussion, but try to keep group sizes small</a:t>
            </a:r>
          </a:p>
          <a:p>
            <a:r>
              <a:rPr lang="en-US" dirty="0"/>
              <a:t>Discuss </a:t>
            </a:r>
          </a:p>
          <a:p>
            <a:pPr lvl="1"/>
            <a:r>
              <a:rPr lang="en-US" b="1" dirty="0"/>
              <a:t>If and how the answers to my “why” questions resonate with you</a:t>
            </a:r>
          </a:p>
          <a:p>
            <a:pPr lvl="1"/>
            <a:r>
              <a:rPr lang="en-US" b="1" dirty="0"/>
              <a:t>Your own objectives for the course</a:t>
            </a:r>
          </a:p>
          <a:p>
            <a:pPr lvl="1"/>
            <a:r>
              <a:rPr lang="en-US" b="1" dirty="0"/>
              <a:t>How your own experiences led you to take this class</a:t>
            </a:r>
          </a:p>
          <a:p>
            <a:pPr lvl="1"/>
            <a:endParaRPr lang="en-US" dirty="0"/>
          </a:p>
        </p:txBody>
      </p:sp>
      <p:sp>
        <p:nvSpPr>
          <p:cNvPr id="4" name="Slide Number Placeholder 3">
            <a:extLst>
              <a:ext uri="{FF2B5EF4-FFF2-40B4-BE49-F238E27FC236}">
                <a16:creationId xmlns:a16="http://schemas.microsoft.com/office/drawing/2014/main" id="{F4AC957D-00B1-F74E-81B4-D5BAA388D619}"/>
              </a:ext>
            </a:extLst>
          </p:cNvPr>
          <p:cNvSpPr>
            <a:spLocks noGrp="1"/>
          </p:cNvSpPr>
          <p:nvPr>
            <p:ph type="sldNum" sz="quarter" idx="12"/>
          </p:nvPr>
        </p:nvSpPr>
        <p:spPr/>
        <p:txBody>
          <a:bodyPr/>
          <a:lstStyle/>
          <a:p>
            <a:fld id="{934C0642-4071-7D48-AFF8-BD27182896CC}" type="slidenum">
              <a:rPr lang="en-US" smtClean="0"/>
              <a:t>7</a:t>
            </a:fld>
            <a:endParaRPr lang="en-US"/>
          </a:p>
        </p:txBody>
      </p:sp>
    </p:spTree>
    <p:extLst>
      <p:ext uri="{BB962C8B-B14F-4D97-AF65-F5344CB8AC3E}">
        <p14:creationId xmlns:p14="http://schemas.microsoft.com/office/powerpoint/2010/main" val="317312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E424-97D9-9C45-95A2-C2C8BB98C026}"/>
              </a:ext>
            </a:extLst>
          </p:cNvPr>
          <p:cNvSpPr>
            <a:spLocks noGrp="1"/>
          </p:cNvSpPr>
          <p:nvPr>
            <p:ph type="title"/>
          </p:nvPr>
        </p:nvSpPr>
        <p:spPr/>
        <p:txBody>
          <a:bodyPr/>
          <a:lstStyle/>
          <a:p>
            <a:r>
              <a:rPr lang="en-US" dirty="0"/>
              <a:t>What are the course objectives?</a:t>
            </a:r>
          </a:p>
        </p:txBody>
      </p:sp>
      <p:sp>
        <p:nvSpPr>
          <p:cNvPr id="3" name="Content Placeholder 2">
            <a:extLst>
              <a:ext uri="{FF2B5EF4-FFF2-40B4-BE49-F238E27FC236}">
                <a16:creationId xmlns:a16="http://schemas.microsoft.com/office/drawing/2014/main" id="{C9B05547-364D-5B40-B62C-A43F55159B63}"/>
              </a:ext>
            </a:extLst>
          </p:cNvPr>
          <p:cNvSpPr>
            <a:spLocks noGrp="1"/>
          </p:cNvSpPr>
          <p:nvPr>
            <p:ph idx="1"/>
          </p:nvPr>
        </p:nvSpPr>
        <p:spPr>
          <a:xfrm>
            <a:off x="838200" y="1543050"/>
            <a:ext cx="10515600" cy="5001185"/>
          </a:xfrm>
        </p:spPr>
        <p:txBody>
          <a:bodyPr>
            <a:normAutofit fontScale="92500" lnSpcReduction="10000"/>
          </a:bodyPr>
          <a:lstStyle/>
          <a:p>
            <a:r>
              <a:rPr lang="en-US" dirty="0"/>
              <a:t>Teach students to build, estimate and interpret models that describe phenomena in the areas of energy &amp; environmental decision-making. </a:t>
            </a:r>
          </a:p>
          <a:p>
            <a:r>
              <a:rPr lang="en-US" dirty="0"/>
              <a:t>We will</a:t>
            </a:r>
          </a:p>
          <a:p>
            <a:pPr lvl="1"/>
            <a:r>
              <a:rPr lang="en-US" dirty="0"/>
              <a:t>Focus on analysis and prediction</a:t>
            </a:r>
          </a:p>
          <a:p>
            <a:pPr lvl="1"/>
            <a:r>
              <a:rPr lang="en-US" dirty="0"/>
              <a:t>Learn a suite of data-driven modeling approaches</a:t>
            </a:r>
          </a:p>
          <a:p>
            <a:pPr lvl="1"/>
            <a:r>
              <a:rPr lang="en-US" dirty="0"/>
              <a:t>Build the programming and computing skills to use </a:t>
            </a:r>
            <a:br>
              <a:rPr lang="en-US" dirty="0"/>
            </a:br>
            <a:r>
              <a:rPr lang="en-US" dirty="0"/>
              <a:t>those models (in Python and </a:t>
            </a:r>
            <a:r>
              <a:rPr lang="en-US" dirty="0" err="1"/>
              <a:t>Jupyter</a:t>
            </a:r>
            <a:r>
              <a:rPr lang="en-US" dirty="0"/>
              <a:t> notebooks)</a:t>
            </a:r>
          </a:p>
          <a:p>
            <a:pPr lvl="1"/>
            <a:r>
              <a:rPr lang="en-US" dirty="0"/>
              <a:t>Develop the expertise to formulate questions that </a:t>
            </a:r>
            <a:br>
              <a:rPr lang="en-US" dirty="0"/>
            </a:br>
            <a:r>
              <a:rPr lang="en-US" dirty="0"/>
              <a:t>are appropriate for available data and models. </a:t>
            </a:r>
          </a:p>
          <a:p>
            <a:r>
              <a:rPr lang="en-US" dirty="0"/>
              <a:t>Students will leave the course as both critical consumers and responsible producers of data driven prediction.</a:t>
            </a:r>
          </a:p>
          <a:p>
            <a:r>
              <a:rPr lang="en-US" dirty="0"/>
              <a:t>Guiding principle:  Learning to use data science tools </a:t>
            </a:r>
            <a:r>
              <a:rPr lang="en-US" i="1" dirty="0"/>
              <a:t>in context</a:t>
            </a:r>
            <a:r>
              <a:rPr lang="en-US" dirty="0"/>
              <a:t> promotes engagement and retention</a:t>
            </a:r>
          </a:p>
          <a:p>
            <a:endParaRPr lang="en-US" dirty="0"/>
          </a:p>
        </p:txBody>
      </p:sp>
      <p:sp>
        <p:nvSpPr>
          <p:cNvPr id="4" name="Slide Number Placeholder 3">
            <a:extLst>
              <a:ext uri="{FF2B5EF4-FFF2-40B4-BE49-F238E27FC236}">
                <a16:creationId xmlns:a16="http://schemas.microsoft.com/office/drawing/2014/main" id="{4D8316D5-E80F-934A-887B-EF6EE9607CEC}"/>
              </a:ext>
            </a:extLst>
          </p:cNvPr>
          <p:cNvSpPr>
            <a:spLocks noGrp="1"/>
          </p:cNvSpPr>
          <p:nvPr>
            <p:ph type="sldNum" sz="quarter" idx="12"/>
          </p:nvPr>
        </p:nvSpPr>
        <p:spPr/>
        <p:txBody>
          <a:bodyPr/>
          <a:lstStyle/>
          <a:p>
            <a:fld id="{934C0642-4071-7D48-AFF8-BD27182896CC}" type="slidenum">
              <a:rPr lang="en-US" smtClean="0"/>
              <a:t>8</a:t>
            </a:fld>
            <a:endParaRPr lang="en-US"/>
          </a:p>
        </p:txBody>
      </p:sp>
      <p:pic>
        <p:nvPicPr>
          <p:cNvPr id="2050" name="Picture 2" descr="A Palladium Prediction Of $5000 by 2020, Possible or Not ...">
            <a:extLst>
              <a:ext uri="{FF2B5EF4-FFF2-40B4-BE49-F238E27FC236}">
                <a16:creationId xmlns:a16="http://schemas.microsoft.com/office/drawing/2014/main" id="{F1DECA4F-1C1F-7F40-91B6-2577670A06D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58112" y="2243815"/>
            <a:ext cx="4052887" cy="237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4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16A-4FCE-894D-B9FF-695E1F297E54}"/>
              </a:ext>
            </a:extLst>
          </p:cNvPr>
          <p:cNvSpPr>
            <a:spLocks noGrp="1"/>
          </p:cNvSpPr>
          <p:nvPr>
            <p:ph type="title"/>
          </p:nvPr>
        </p:nvSpPr>
        <p:spPr/>
        <p:txBody>
          <a:bodyPr/>
          <a:lstStyle/>
          <a:p>
            <a:r>
              <a:rPr lang="en-US" dirty="0"/>
              <a:t>Who are the instructors?</a:t>
            </a:r>
          </a:p>
        </p:txBody>
      </p:sp>
      <p:sp>
        <p:nvSpPr>
          <p:cNvPr id="3" name="Content Placeholder 2">
            <a:extLst>
              <a:ext uri="{FF2B5EF4-FFF2-40B4-BE49-F238E27FC236}">
                <a16:creationId xmlns:a16="http://schemas.microsoft.com/office/drawing/2014/main" id="{D651989B-645A-6148-A44B-36F263D65D54}"/>
              </a:ext>
            </a:extLst>
          </p:cNvPr>
          <p:cNvSpPr>
            <a:spLocks noGrp="1"/>
          </p:cNvSpPr>
          <p:nvPr>
            <p:ph idx="1"/>
          </p:nvPr>
        </p:nvSpPr>
        <p:spPr/>
        <p:txBody>
          <a:bodyPr>
            <a:normAutofit/>
          </a:bodyPr>
          <a:lstStyle/>
          <a:p>
            <a:r>
              <a:rPr lang="en-US" dirty="0"/>
              <a:t>Duncan Callaway (he/him)</a:t>
            </a:r>
          </a:p>
          <a:p>
            <a:pPr lvl="1"/>
            <a:r>
              <a:rPr lang="en-US" dirty="0"/>
              <a:t>14 years at Berkeley. Home dept = Energy and Resources Group</a:t>
            </a:r>
          </a:p>
          <a:p>
            <a:pPr lvl="1"/>
            <a:r>
              <a:rPr lang="en-US" dirty="0"/>
              <a:t>Teaching: Other courses include power systems, research methods, energy in buildings</a:t>
            </a:r>
          </a:p>
          <a:p>
            <a:pPr lvl="1"/>
            <a:r>
              <a:rPr lang="en-US" dirty="0"/>
              <a:t>Research area: Grid decarbonization</a:t>
            </a:r>
          </a:p>
          <a:p>
            <a:r>
              <a:rPr lang="en-US" dirty="0"/>
              <a:t>Colette Brown (she/her)</a:t>
            </a:r>
          </a:p>
          <a:p>
            <a:pPr lvl="1"/>
            <a:r>
              <a:rPr lang="en-US" dirty="0"/>
              <a:t>Just finished her masters in Energy and Resources and now doing a PhD</a:t>
            </a:r>
          </a:p>
          <a:p>
            <a:pPr lvl="1"/>
            <a:r>
              <a:rPr lang="en-US" dirty="0"/>
              <a:t>ER131 Alum from 2021 </a:t>
            </a:r>
          </a:p>
          <a:p>
            <a:pPr lvl="1"/>
            <a:r>
              <a:rPr lang="en-US" dirty="0"/>
              <a:t>Research interests in wildfire ecology, remote sensing application for terrestrial ecology</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E3D70C8B-5D62-C949-9D68-BE86498567CA}"/>
              </a:ext>
            </a:extLst>
          </p:cNvPr>
          <p:cNvSpPr>
            <a:spLocks noGrp="1"/>
          </p:cNvSpPr>
          <p:nvPr>
            <p:ph type="sldNum" sz="quarter" idx="12"/>
          </p:nvPr>
        </p:nvSpPr>
        <p:spPr/>
        <p:txBody>
          <a:bodyPr/>
          <a:lstStyle/>
          <a:p>
            <a:fld id="{934C0642-4071-7D48-AFF8-BD27182896CC}" type="slidenum">
              <a:rPr lang="en-US" smtClean="0"/>
              <a:t>9</a:t>
            </a:fld>
            <a:endParaRPr lang="en-US"/>
          </a:p>
        </p:txBody>
      </p:sp>
    </p:spTree>
    <p:extLst>
      <p:ext uri="{BB962C8B-B14F-4D97-AF65-F5344CB8AC3E}">
        <p14:creationId xmlns:p14="http://schemas.microsoft.com/office/powerpoint/2010/main" val="2364393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10809</TotalTime>
  <Words>3146</Words>
  <Application>Microsoft Macintosh PowerPoint</Application>
  <PresentationFormat>Widescreen</PresentationFormat>
  <Paragraphs>344</Paragraphs>
  <Slides>38</Slides>
  <Notes>11</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Data, Environment and Society (ER131)  Lecture 1: Introduction</vt:lpstr>
      <vt:lpstr>Why data, environment and society?</vt:lpstr>
      <vt:lpstr>Why data, environment and society?</vt:lpstr>
      <vt:lpstr>Why data, environment and society?</vt:lpstr>
      <vt:lpstr>Why data, environment and society?</vt:lpstr>
      <vt:lpstr>Why data, environment and society?</vt:lpstr>
      <vt:lpstr>Quick pause</vt:lpstr>
      <vt:lpstr>What are the course objectives?</vt:lpstr>
      <vt:lpstr>Who are the instructors?</vt:lpstr>
      <vt:lpstr>A note on COVID</vt:lpstr>
      <vt:lpstr>What we’ll do for the remainder of today</vt:lpstr>
      <vt:lpstr>What is data science?</vt:lpstr>
      <vt:lpstr>What does “big data” mean?</vt:lpstr>
      <vt:lpstr>One translation of “big data” and “data science”</vt:lpstr>
      <vt:lpstr>Central theme of the course: using prediction methods in support of resource allocation decisions</vt:lpstr>
      <vt:lpstr>What can we do with data science? Cloud seeding vs. Umbrellas</vt:lpstr>
      <vt:lpstr>Inference (cloud seeding) versus prediction (umbrellas)</vt:lpstr>
      <vt:lpstr>PowerPoint Presentation</vt:lpstr>
      <vt:lpstr>The models we study in this course are good for prediction  We’ll focus on using them to answer resource allocation problems  </vt:lpstr>
      <vt:lpstr>Quick pause</vt:lpstr>
      <vt:lpstr>Some of my resource allocation examples</vt:lpstr>
      <vt:lpstr>The importance of context and narratives</vt:lpstr>
      <vt:lpstr>Recap – key concepts</vt:lpstr>
      <vt:lpstr>Now let’s go into the nuts and bolts of the course  These details are all available on the “syllabus” pdf in the files section of the course bCourses site.</vt:lpstr>
      <vt:lpstr>Inclusion in the classroom</vt:lpstr>
      <vt:lpstr>Prerequisites</vt:lpstr>
      <vt:lpstr>How does this course fit into Berkeley’s curriculum?</vt:lpstr>
      <vt:lpstr>Some of the specific tools we’ll learn</vt:lpstr>
      <vt:lpstr>What resources are required?</vt:lpstr>
      <vt:lpstr>How are students evaluated?</vt:lpstr>
      <vt:lpstr>Evaluation, ctd</vt:lpstr>
      <vt:lpstr>Weekly logistics</vt:lpstr>
      <vt:lpstr>Working in groups and with AI assistants</vt:lpstr>
      <vt:lpstr>WORK YOU SUBMIT MUST BE YOUR OWN</vt:lpstr>
      <vt:lpstr>Useful practices for working with AI assistants (credit to David Joyner at GA Tech)</vt:lpstr>
      <vt:lpstr>A bit more on the final project</vt:lpstr>
      <vt:lpstr>When?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Learning for Energy and Environment</dc:title>
  <dc:creator>Microsoft Office User</dc:creator>
  <cp:lastModifiedBy>Duncan Callaway</cp:lastModifiedBy>
  <cp:revision>332</cp:revision>
  <dcterms:created xsi:type="dcterms:W3CDTF">2018-08-20T12:51:30Z</dcterms:created>
  <dcterms:modified xsi:type="dcterms:W3CDTF">2023-08-25T00:00:56Z</dcterms:modified>
</cp:coreProperties>
</file>